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1" r:id="rId2"/>
    <p:sldId id="280" r:id="rId3"/>
    <p:sldId id="282" r:id="rId4"/>
    <p:sldId id="273" r:id="rId5"/>
    <p:sldId id="283" r:id="rId6"/>
    <p:sldId id="257" r:id="rId7"/>
    <p:sldId id="258" r:id="rId8"/>
    <p:sldId id="285" r:id="rId9"/>
    <p:sldId id="274" r:id="rId10"/>
    <p:sldId id="284" r:id="rId11"/>
    <p:sldId id="259" r:id="rId12"/>
    <p:sldId id="260" r:id="rId13"/>
    <p:sldId id="261" r:id="rId14"/>
    <p:sldId id="286" r:id="rId15"/>
    <p:sldId id="262" r:id="rId16"/>
    <p:sldId id="263" r:id="rId17"/>
    <p:sldId id="287" r:id="rId18"/>
    <p:sldId id="264" r:id="rId19"/>
    <p:sldId id="265" r:id="rId20"/>
    <p:sldId id="288" r:id="rId21"/>
    <p:sldId id="268" r:id="rId22"/>
    <p:sldId id="275" r:id="rId23"/>
    <p:sldId id="269" r:id="rId24"/>
    <p:sldId id="289" r:id="rId25"/>
    <p:sldId id="276" r:id="rId26"/>
    <p:sldId id="290" r:id="rId27"/>
    <p:sldId id="270" r:id="rId28"/>
    <p:sldId id="277" r:id="rId29"/>
    <p:sldId id="291" r:id="rId30"/>
    <p:sldId id="271" r:id="rId31"/>
    <p:sldId id="272" r:id="rId32"/>
    <p:sldId id="293" r:id="rId33"/>
    <p:sldId id="294" r:id="rId34"/>
    <p:sldId id="295" r:id="rId35"/>
    <p:sldId id="296" r:id="rId36"/>
    <p:sldId id="297" r:id="rId37"/>
    <p:sldId id="267" r:id="rId38"/>
    <p:sldId id="305" r:id="rId39"/>
    <p:sldId id="306" r:id="rId40"/>
    <p:sldId id="307" r:id="rId41"/>
    <p:sldId id="308" r:id="rId42"/>
    <p:sldId id="309" r:id="rId43"/>
    <p:sldId id="299" r:id="rId44"/>
    <p:sldId id="300" r:id="rId45"/>
    <p:sldId id="301" r:id="rId46"/>
    <p:sldId id="292"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256" r:id="rId76"/>
    <p:sldId id="339" r:id="rId77"/>
    <p:sldId id="34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E753-D695-45AD-BE7F-462661BBDE6E}"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B31D6-68F6-4CFC-90ED-CC160EA43598}" type="slidenum">
              <a:rPr lang="en-US" smtClean="0"/>
              <a:t>‹#›</a:t>
            </a:fld>
            <a:endParaRPr lang="en-US"/>
          </a:p>
        </p:txBody>
      </p:sp>
    </p:spTree>
    <p:extLst>
      <p:ext uri="{BB962C8B-B14F-4D97-AF65-F5344CB8AC3E}">
        <p14:creationId xmlns:p14="http://schemas.microsoft.com/office/powerpoint/2010/main" val="412379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3B31D6-68F6-4CFC-90ED-CC160EA43598}" type="slidenum">
              <a:rPr lang="en-US" smtClean="0"/>
              <a:t>1</a:t>
            </a:fld>
            <a:endParaRPr lang="en-US"/>
          </a:p>
        </p:txBody>
      </p:sp>
    </p:spTree>
    <p:extLst>
      <p:ext uri="{BB962C8B-B14F-4D97-AF65-F5344CB8AC3E}">
        <p14:creationId xmlns:p14="http://schemas.microsoft.com/office/powerpoint/2010/main" val="23860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FEA4C4-6685-4002-999E-7C394332069C}" type="datetime1">
              <a:rPr lang="en-US" smtClean="0"/>
              <a:t>3/22/2024</a:t>
            </a:fld>
            <a:endParaRPr lang="en-US"/>
          </a:p>
        </p:txBody>
      </p:sp>
      <p:sp>
        <p:nvSpPr>
          <p:cNvPr id="5" name="Footer Placeholder 4"/>
          <p:cNvSpPr>
            <a:spLocks noGrp="1"/>
          </p:cNvSpPr>
          <p:nvPr>
            <p:ph type="ftr" sz="quarter" idx="11"/>
          </p:nvPr>
        </p:nvSpPr>
        <p:spPr/>
        <p:txBody>
          <a:bodyPr/>
          <a:lstStyle/>
          <a:p>
            <a:r>
              <a:rPr lang="en-US"/>
              <a:t>P. Soubhagyalakshmi</a:t>
            </a:r>
          </a:p>
        </p:txBody>
      </p:sp>
      <p:sp>
        <p:nvSpPr>
          <p:cNvPr id="6" name="Slide Number Placeholder 5"/>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97788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D7870-260F-4B32-AE30-A93569BD07FC}" type="datetime1">
              <a:rPr lang="en-US" smtClean="0"/>
              <a:t>3/22/2024</a:t>
            </a:fld>
            <a:endParaRPr lang="en-US"/>
          </a:p>
        </p:txBody>
      </p:sp>
      <p:sp>
        <p:nvSpPr>
          <p:cNvPr id="5" name="Footer Placeholder 4"/>
          <p:cNvSpPr>
            <a:spLocks noGrp="1"/>
          </p:cNvSpPr>
          <p:nvPr>
            <p:ph type="ftr" sz="quarter" idx="11"/>
          </p:nvPr>
        </p:nvSpPr>
        <p:spPr/>
        <p:txBody>
          <a:bodyPr/>
          <a:lstStyle/>
          <a:p>
            <a:r>
              <a:rPr lang="en-US"/>
              <a:t>P. Soubhagyalakshmi</a:t>
            </a:r>
          </a:p>
        </p:txBody>
      </p:sp>
      <p:sp>
        <p:nvSpPr>
          <p:cNvPr id="6" name="Slide Number Placeholder 5"/>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66310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C0129-1F02-4835-8A2F-64C00FBCDDAC}" type="datetime1">
              <a:rPr lang="en-US" smtClean="0"/>
              <a:t>3/22/2024</a:t>
            </a:fld>
            <a:endParaRPr lang="en-US"/>
          </a:p>
        </p:txBody>
      </p:sp>
      <p:sp>
        <p:nvSpPr>
          <p:cNvPr id="5" name="Footer Placeholder 4"/>
          <p:cNvSpPr>
            <a:spLocks noGrp="1"/>
          </p:cNvSpPr>
          <p:nvPr>
            <p:ph type="ftr" sz="quarter" idx="11"/>
          </p:nvPr>
        </p:nvSpPr>
        <p:spPr/>
        <p:txBody>
          <a:bodyPr/>
          <a:lstStyle/>
          <a:p>
            <a:r>
              <a:rPr lang="en-US"/>
              <a:t>P. Soubhagyalakshmi</a:t>
            </a:r>
          </a:p>
        </p:txBody>
      </p:sp>
      <p:sp>
        <p:nvSpPr>
          <p:cNvPr id="6" name="Slide Number Placeholder 5"/>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325917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076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5B755D-DA23-48D0-B39A-5D8A5C204400}" type="datetime1">
              <a:rPr lang="en-US" smtClean="0"/>
              <a:t>3/22/2024</a:t>
            </a:fld>
            <a:endParaRPr lang="en-US"/>
          </a:p>
        </p:txBody>
      </p:sp>
      <p:sp>
        <p:nvSpPr>
          <p:cNvPr id="5" name="Footer Placeholder 4"/>
          <p:cNvSpPr>
            <a:spLocks noGrp="1"/>
          </p:cNvSpPr>
          <p:nvPr>
            <p:ph type="ftr" sz="quarter" idx="11"/>
          </p:nvPr>
        </p:nvSpPr>
        <p:spPr/>
        <p:txBody>
          <a:bodyPr/>
          <a:lstStyle/>
          <a:p>
            <a:r>
              <a:rPr lang="en-US"/>
              <a:t>P. Soubhagyalakshmi</a:t>
            </a:r>
          </a:p>
        </p:txBody>
      </p:sp>
      <p:sp>
        <p:nvSpPr>
          <p:cNvPr id="6" name="Slide Number Placeholder 5"/>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20849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2FFEB-06E8-4C62-8180-375A3523A7E2}" type="datetime1">
              <a:rPr lang="en-US" smtClean="0"/>
              <a:t>3/22/2024</a:t>
            </a:fld>
            <a:endParaRPr lang="en-US"/>
          </a:p>
        </p:txBody>
      </p:sp>
      <p:sp>
        <p:nvSpPr>
          <p:cNvPr id="5" name="Footer Placeholder 4"/>
          <p:cNvSpPr>
            <a:spLocks noGrp="1"/>
          </p:cNvSpPr>
          <p:nvPr>
            <p:ph type="ftr" sz="quarter" idx="11"/>
          </p:nvPr>
        </p:nvSpPr>
        <p:spPr/>
        <p:txBody>
          <a:bodyPr/>
          <a:lstStyle/>
          <a:p>
            <a:r>
              <a:rPr lang="en-US"/>
              <a:t>P. Soubhagyalakshmi</a:t>
            </a:r>
          </a:p>
        </p:txBody>
      </p:sp>
      <p:sp>
        <p:nvSpPr>
          <p:cNvPr id="6" name="Slide Number Placeholder 5"/>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280656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3159E1-C162-4E58-84BD-E7858CD36F52}" type="datetime1">
              <a:rPr lang="en-US" smtClean="0"/>
              <a:t>3/22/2024</a:t>
            </a:fld>
            <a:endParaRPr lang="en-US"/>
          </a:p>
        </p:txBody>
      </p:sp>
      <p:sp>
        <p:nvSpPr>
          <p:cNvPr id="6" name="Footer Placeholder 5"/>
          <p:cNvSpPr>
            <a:spLocks noGrp="1"/>
          </p:cNvSpPr>
          <p:nvPr>
            <p:ph type="ftr" sz="quarter" idx="11"/>
          </p:nvPr>
        </p:nvSpPr>
        <p:spPr/>
        <p:txBody>
          <a:bodyPr/>
          <a:lstStyle/>
          <a:p>
            <a:r>
              <a:rPr lang="en-US"/>
              <a:t>P. Soubhagyalakshmi</a:t>
            </a:r>
          </a:p>
        </p:txBody>
      </p:sp>
      <p:sp>
        <p:nvSpPr>
          <p:cNvPr id="7" name="Slide Number Placeholder 6"/>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172347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07A18-2FC4-4240-AEC3-D5FBA3A3A9D5}" type="datetime1">
              <a:rPr lang="en-US" smtClean="0"/>
              <a:t>3/22/2024</a:t>
            </a:fld>
            <a:endParaRPr lang="en-US"/>
          </a:p>
        </p:txBody>
      </p:sp>
      <p:sp>
        <p:nvSpPr>
          <p:cNvPr id="8" name="Footer Placeholder 7"/>
          <p:cNvSpPr>
            <a:spLocks noGrp="1"/>
          </p:cNvSpPr>
          <p:nvPr>
            <p:ph type="ftr" sz="quarter" idx="11"/>
          </p:nvPr>
        </p:nvSpPr>
        <p:spPr/>
        <p:txBody>
          <a:bodyPr/>
          <a:lstStyle/>
          <a:p>
            <a:r>
              <a:rPr lang="en-US"/>
              <a:t>P. Soubhagyalakshmi</a:t>
            </a:r>
          </a:p>
        </p:txBody>
      </p:sp>
      <p:sp>
        <p:nvSpPr>
          <p:cNvPr id="9" name="Slide Number Placeholder 8"/>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126550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9CBD76-9A77-4738-94D4-377FE3D29423}" type="datetime1">
              <a:rPr lang="en-US" smtClean="0"/>
              <a:t>3/22/2024</a:t>
            </a:fld>
            <a:endParaRPr lang="en-US"/>
          </a:p>
        </p:txBody>
      </p:sp>
      <p:sp>
        <p:nvSpPr>
          <p:cNvPr id="4" name="Footer Placeholder 3"/>
          <p:cNvSpPr>
            <a:spLocks noGrp="1"/>
          </p:cNvSpPr>
          <p:nvPr>
            <p:ph type="ftr" sz="quarter" idx="11"/>
          </p:nvPr>
        </p:nvSpPr>
        <p:spPr/>
        <p:txBody>
          <a:bodyPr/>
          <a:lstStyle/>
          <a:p>
            <a:r>
              <a:rPr lang="en-US"/>
              <a:t>P. Soubhagyalakshmi</a:t>
            </a:r>
          </a:p>
        </p:txBody>
      </p:sp>
      <p:sp>
        <p:nvSpPr>
          <p:cNvPr id="5" name="Slide Number Placeholder 4"/>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324894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6DEF7-5A5C-4D83-AC4A-22D9EFD2D93E}" type="datetime1">
              <a:rPr lang="en-US" smtClean="0"/>
              <a:t>3/22/2024</a:t>
            </a:fld>
            <a:endParaRPr lang="en-US"/>
          </a:p>
        </p:txBody>
      </p:sp>
      <p:sp>
        <p:nvSpPr>
          <p:cNvPr id="3" name="Footer Placeholder 2"/>
          <p:cNvSpPr>
            <a:spLocks noGrp="1"/>
          </p:cNvSpPr>
          <p:nvPr>
            <p:ph type="ftr" sz="quarter" idx="11"/>
          </p:nvPr>
        </p:nvSpPr>
        <p:spPr/>
        <p:txBody>
          <a:bodyPr/>
          <a:lstStyle/>
          <a:p>
            <a:r>
              <a:rPr lang="en-US"/>
              <a:t>P. Soubhagyalakshmi</a:t>
            </a:r>
          </a:p>
        </p:txBody>
      </p:sp>
      <p:sp>
        <p:nvSpPr>
          <p:cNvPr id="4" name="Slide Number Placeholder 3"/>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92633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D44D7-E66C-4981-B006-F081E8701DDD}" type="datetime1">
              <a:rPr lang="en-US" smtClean="0"/>
              <a:t>3/22/2024</a:t>
            </a:fld>
            <a:endParaRPr lang="en-US"/>
          </a:p>
        </p:txBody>
      </p:sp>
      <p:sp>
        <p:nvSpPr>
          <p:cNvPr id="6" name="Footer Placeholder 5"/>
          <p:cNvSpPr>
            <a:spLocks noGrp="1"/>
          </p:cNvSpPr>
          <p:nvPr>
            <p:ph type="ftr" sz="quarter" idx="11"/>
          </p:nvPr>
        </p:nvSpPr>
        <p:spPr/>
        <p:txBody>
          <a:bodyPr/>
          <a:lstStyle/>
          <a:p>
            <a:r>
              <a:rPr lang="en-US"/>
              <a:t>P. Soubhagyalakshmi</a:t>
            </a:r>
          </a:p>
        </p:txBody>
      </p:sp>
      <p:sp>
        <p:nvSpPr>
          <p:cNvPr id="7" name="Slide Number Placeholder 6"/>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366765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BCA11-B74C-4756-B768-645B13649A2E}" type="datetime1">
              <a:rPr lang="en-US" smtClean="0"/>
              <a:t>3/22/2024</a:t>
            </a:fld>
            <a:endParaRPr lang="en-US"/>
          </a:p>
        </p:txBody>
      </p:sp>
      <p:sp>
        <p:nvSpPr>
          <p:cNvPr id="6" name="Footer Placeholder 5"/>
          <p:cNvSpPr>
            <a:spLocks noGrp="1"/>
          </p:cNvSpPr>
          <p:nvPr>
            <p:ph type="ftr" sz="quarter" idx="11"/>
          </p:nvPr>
        </p:nvSpPr>
        <p:spPr/>
        <p:txBody>
          <a:bodyPr/>
          <a:lstStyle/>
          <a:p>
            <a:r>
              <a:rPr lang="en-US"/>
              <a:t>P. Soubhagyalakshmi</a:t>
            </a:r>
          </a:p>
        </p:txBody>
      </p:sp>
      <p:sp>
        <p:nvSpPr>
          <p:cNvPr id="7" name="Slide Number Placeholder 6"/>
          <p:cNvSpPr>
            <a:spLocks noGrp="1"/>
          </p:cNvSpPr>
          <p:nvPr>
            <p:ph type="sldNum" sz="quarter" idx="12"/>
          </p:nvPr>
        </p:nvSpPr>
        <p:spPr/>
        <p:txBody>
          <a:bodyPr/>
          <a:lstStyle/>
          <a:p>
            <a:fld id="{F793A09F-D16F-4CDE-BC1C-B3E307283E50}" type="slidenum">
              <a:rPr lang="en-US" smtClean="0"/>
              <a:t>‹#›</a:t>
            </a:fld>
            <a:endParaRPr lang="en-US"/>
          </a:p>
        </p:txBody>
      </p:sp>
    </p:spTree>
    <p:extLst>
      <p:ext uri="{BB962C8B-B14F-4D97-AF65-F5344CB8AC3E}">
        <p14:creationId xmlns:p14="http://schemas.microsoft.com/office/powerpoint/2010/main" val="316879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99E09-C790-4F0E-9438-0E77D5A2F7C8}" type="datetime1">
              <a:rPr lang="en-US" smtClean="0"/>
              <a:t>3/22/2024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 Soubhagyalakshmi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3A09F-D16F-4CDE-BC1C-B3E307283E50}" type="slidenum">
              <a:rPr lang="en-US" smtClean="0"/>
              <a:t>‹#›</a:t>
            </a:fld>
            <a:endParaRPr lang="en-US"/>
          </a:p>
        </p:txBody>
      </p:sp>
    </p:spTree>
    <p:extLst>
      <p:ext uri="{BB962C8B-B14F-4D97-AF65-F5344CB8AC3E}">
        <p14:creationId xmlns:p14="http://schemas.microsoft.com/office/powerpoint/2010/main" val="385776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64" y="243712"/>
            <a:ext cx="11515344" cy="6367399"/>
          </a:xfrm>
        </p:spPr>
        <p:txBody>
          <a:bodyPr/>
          <a:lstStyle/>
          <a:p>
            <a:pPr marL="0" indent="0" algn="ctr">
              <a:buNone/>
            </a:pPr>
            <a:endParaRPr lang="en-US" b="1" dirty="0"/>
          </a:p>
          <a:p>
            <a:pPr marL="0" indent="0" algn="ctr">
              <a:buNone/>
            </a:pPr>
            <a:endParaRPr lang="en-US" b="1" dirty="0"/>
          </a:p>
          <a:p>
            <a:pPr marL="0" indent="0" algn="ctr">
              <a:buNone/>
            </a:pPr>
            <a:r>
              <a:rPr lang="en-US" sz="2400" b="1" dirty="0">
                <a:latin typeface="Times New Roman" panose="02020603050405020304" pitchFamily="18" charset="0"/>
                <a:cs typeface="Times New Roman" panose="02020603050405020304" pitchFamily="18" charset="0"/>
              </a:rPr>
              <a:t>UNIT – III: Cloud Storage Structure</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The Evolution of Storage Technology, Storage Models, File Systems, and Databases, Distributed File Systems: The Precursors, General Parallel File System, Google File System, Apache Hadoop, Locks and Chubby: A Locking Service, Transaction Processing and NoSQL Databases, </a:t>
            </a:r>
            <a:r>
              <a:rPr lang="en-IN" sz="2400" dirty="0" err="1">
                <a:latin typeface="Times New Roman" panose="02020603050405020304" pitchFamily="18" charset="0"/>
                <a:cs typeface="Times New Roman" panose="02020603050405020304" pitchFamily="18" charset="0"/>
              </a:rPr>
              <a:t>BigTable</a:t>
            </a:r>
            <a:r>
              <a:rPr lang="en-IN" sz="2400" dirty="0">
                <a:latin typeface="Times New Roman" panose="02020603050405020304" pitchFamily="18" charset="0"/>
                <a:cs typeface="Times New Roman" panose="02020603050405020304" pitchFamily="18" charset="0"/>
              </a:rPr>
              <a:t>, Megastore.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6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F8EB-8645-4786-0AE6-F80BEE0545AE}"/>
              </a:ext>
            </a:extLst>
          </p:cNvPr>
          <p:cNvSpPr>
            <a:spLocks noGrp="1"/>
          </p:cNvSpPr>
          <p:nvPr>
            <p:ph type="title"/>
          </p:nvPr>
        </p:nvSpPr>
        <p:spPr/>
        <p:txBody>
          <a:bodyPr>
            <a:normAutofit fontScale="90000"/>
          </a:bodyPr>
          <a:lstStyle/>
          <a:p>
            <a:r>
              <a:rPr lang="en-US" sz="4400" b="1" dirty="0">
                <a:latin typeface="Times New Roman" panose="02020603050405020304" pitchFamily="18" charset="0"/>
                <a:cs typeface="Times New Roman" panose="02020603050405020304" pitchFamily="18" charset="0"/>
              </a:rPr>
              <a:t>STORAGE MODELS, FILE SYSTEMS AND DATABASES</a:t>
            </a:r>
            <a:br>
              <a:rPr lang="en-US" sz="4400" b="1"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5635BD58-41A6-9F1B-B7F8-F59C77B4CA77}"/>
              </a:ext>
            </a:extLst>
          </p:cNvPr>
          <p:cNvSpPr>
            <a:spLocks noGrp="1"/>
          </p:cNvSpPr>
          <p:nvPr>
            <p:ph idx="1"/>
          </p:nvPr>
        </p:nvSpPr>
        <p:spPr/>
        <p:txBody>
          <a:bodyPr>
            <a:normAutofit/>
          </a:bodyPr>
          <a:lstStyle/>
          <a:p>
            <a:pPr marL="0" indent="0" algn="just">
              <a:buNone/>
            </a:pPr>
            <a:r>
              <a:rPr lang="en-US" sz="2800" b="1" dirty="0">
                <a:latin typeface="Times New Roman" panose="02020603050405020304" pitchFamily="18" charset="0"/>
                <a:cs typeface="Times New Roman" panose="02020603050405020304" pitchFamily="18" charset="0"/>
              </a:rPr>
              <a:t>Storage models: </a:t>
            </a:r>
            <a:r>
              <a:rPr lang="en-US" sz="2800" dirty="0">
                <a:latin typeface="Times New Roman" panose="02020603050405020304" pitchFamily="18" charset="0"/>
                <a:cs typeface="Times New Roman" panose="02020603050405020304" pitchFamily="18" charset="0"/>
              </a:rPr>
              <a:t>A storage model describes the layout of a data structure in physical storage</a:t>
            </a:r>
          </a:p>
          <a:p>
            <a:pPr marL="0" indent="0" algn="just">
              <a:buNone/>
            </a:pPr>
            <a:r>
              <a:rPr lang="en-US" sz="2800" dirty="0">
                <a:latin typeface="Times New Roman" panose="02020603050405020304" pitchFamily="18" charset="0"/>
                <a:cs typeface="Times New Roman" panose="02020603050405020304" pitchFamily="18" charset="0"/>
              </a:rPr>
              <a:t>A data model captures the most important logical aspects of a data structure in a database. </a:t>
            </a:r>
          </a:p>
          <a:p>
            <a:pPr marL="0" indent="0" algn="just">
              <a:buNone/>
            </a:pPr>
            <a:r>
              <a:rPr lang="en-US" sz="2800" dirty="0">
                <a:latin typeface="Times New Roman" panose="02020603050405020304" pitchFamily="18" charset="0"/>
                <a:cs typeface="Times New Roman" panose="02020603050405020304" pitchFamily="18" charset="0"/>
              </a:rPr>
              <a:t>The physical storage can be a local disk, a removable media, or storage accessible via the network</a:t>
            </a:r>
          </a:p>
          <a:p>
            <a:pPr marL="0" indent="0" algn="just">
              <a:buNone/>
            </a:pPr>
            <a:r>
              <a:rPr lang="en-US" sz="2800" dirty="0">
                <a:latin typeface="Times New Roman" panose="02020603050405020304" pitchFamily="18" charset="0"/>
                <a:cs typeface="Times New Roman" panose="02020603050405020304" pitchFamily="18" charset="0"/>
              </a:rPr>
              <a:t>Commonly used Storage Models : cell storage and journal storage. </a:t>
            </a:r>
          </a:p>
          <a:p>
            <a:pPr marL="0" indent="0" algn="just">
              <a:buNone/>
            </a:pPr>
            <a:r>
              <a:rPr lang="en-US" sz="2800" dirty="0">
                <a:latin typeface="Times New Roman" panose="02020603050405020304" pitchFamily="18" charset="0"/>
                <a:cs typeface="Times New Roman" panose="02020603050405020304" pitchFamily="18" charset="0"/>
              </a:rPr>
              <a:t>Two highly desirable properties of any storage model: Read/write coherence and before-or-after atomicity </a:t>
            </a:r>
          </a:p>
          <a:p>
            <a:endParaRPr lang="en-IN" dirty="0"/>
          </a:p>
        </p:txBody>
      </p:sp>
    </p:spTree>
    <p:extLst>
      <p:ext uri="{BB962C8B-B14F-4D97-AF65-F5344CB8AC3E}">
        <p14:creationId xmlns:p14="http://schemas.microsoft.com/office/powerpoint/2010/main" val="111437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44" y="179704"/>
            <a:ext cx="11844528" cy="6531991"/>
          </a:xfrm>
        </p:spPr>
        <p:txBody>
          <a:bodyPr>
            <a:normAutofit/>
          </a:bodyPr>
          <a:lstStyle/>
          <a:p>
            <a:pPr algn="just"/>
            <a:r>
              <a:rPr lang="en-US" sz="2400" b="1" dirty="0">
                <a:latin typeface="Times New Roman" panose="02020603050405020304" pitchFamily="18" charset="0"/>
                <a:cs typeface="Times New Roman" panose="02020603050405020304" pitchFamily="18" charset="0"/>
              </a:rPr>
              <a:t>Cell storage: </a:t>
            </a:r>
            <a:r>
              <a:rPr lang="en-US" sz="2400" dirty="0">
                <a:latin typeface="Times New Roman" panose="02020603050405020304" pitchFamily="18" charset="0"/>
                <a:cs typeface="Times New Roman" panose="02020603050405020304" pitchFamily="18" charset="0"/>
              </a:rPr>
              <a:t>The storage consists of cells of the same size and that each object fits exactly in one cell. This model reflects the primary memory is organized as an array of memory cells and a secondary storage device-disk is organized in sectors or blocks (read and written as a unit).</a:t>
            </a:r>
          </a:p>
          <a:p>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76" y="1582910"/>
            <a:ext cx="11484864" cy="5275090"/>
          </a:xfrm>
          <a:prstGeom prst="rect">
            <a:avLst/>
          </a:prstGeom>
        </p:spPr>
      </p:pic>
    </p:spTree>
    <p:extLst>
      <p:ext uri="{BB962C8B-B14F-4D97-AF65-F5344CB8AC3E}">
        <p14:creationId xmlns:p14="http://schemas.microsoft.com/office/powerpoint/2010/main" val="291906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408" y="243712"/>
            <a:ext cx="11862816" cy="6513704"/>
          </a:xfrm>
        </p:spPr>
        <p:txBody>
          <a:bodyPr>
            <a:normAutofit/>
          </a:bodyPr>
          <a:lstStyle/>
          <a:p>
            <a:pPr algn="just"/>
            <a:r>
              <a:rPr lang="en-US" sz="2400" b="1" dirty="0">
                <a:latin typeface="Times New Roman" panose="02020603050405020304" pitchFamily="18" charset="0"/>
                <a:cs typeface="Times New Roman" panose="02020603050405020304" pitchFamily="18" charset="0"/>
              </a:rPr>
              <a:t>Journal storage:</a:t>
            </a:r>
            <a:r>
              <a:rPr lang="en-US" sz="2400" dirty="0">
                <a:latin typeface="Times New Roman" panose="02020603050405020304" pitchFamily="18" charset="0"/>
                <a:cs typeface="Times New Roman" panose="02020603050405020304" pitchFamily="18" charset="0"/>
              </a:rPr>
              <a:t>  This storage stores composite objects such as records consisting of multiple fields. Journal storage consists of a manager and a cell storage where the entire history of a variable is maintained, rather than just the current value.</a:t>
            </a:r>
          </a:p>
          <a:p>
            <a:pPr marL="0" indent="0" algn="just">
              <a:buNone/>
            </a:pPr>
            <a:r>
              <a:rPr lang="en-US" sz="2400" dirty="0">
                <a:latin typeface="Times New Roman" panose="02020603050405020304" pitchFamily="18" charset="0"/>
                <a:cs typeface="Times New Roman" panose="02020603050405020304" pitchFamily="18" charset="0"/>
              </a:rPr>
              <a:t>The user does not have direct access to the cell storage instead it can request the journal manager to: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start a new action (ii) read the value of a cell (iii) write the value of a cell (iv) commit an action and (v) abort an action. </a:t>
            </a:r>
          </a:p>
          <a:p>
            <a:pPr marL="0" indent="0" algn="just">
              <a:buNone/>
            </a:pPr>
            <a:r>
              <a:rPr lang="en-US" sz="2400" dirty="0">
                <a:latin typeface="Times New Roman" panose="02020603050405020304" pitchFamily="18" charset="0"/>
                <a:cs typeface="Times New Roman" panose="02020603050405020304" pitchFamily="18" charset="0"/>
              </a:rPr>
              <a:t>The journal manager translates user requests to commands sent to the cell storage: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read a cell; (ii) write a cell; (iii) allocate a cell; and (iv) deallocate a cell</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85" y="3119406"/>
            <a:ext cx="9848591" cy="3738594"/>
          </a:xfrm>
          <a:prstGeom prst="rect">
            <a:avLst/>
          </a:prstGeom>
        </p:spPr>
      </p:pic>
    </p:spTree>
    <p:extLst>
      <p:ext uri="{BB962C8B-B14F-4D97-AF65-F5344CB8AC3E}">
        <p14:creationId xmlns:p14="http://schemas.microsoft.com/office/powerpoint/2010/main" val="275315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408" y="124840"/>
            <a:ext cx="11409535" cy="6623431"/>
          </a:xfrm>
        </p:spPr>
        <p:txBody>
          <a:bodyPr>
            <a:no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log contains the history of all variables in a cell storage. </a:t>
            </a:r>
          </a:p>
          <a:p>
            <a:pPr marL="0" indent="0" algn="just">
              <a:buNone/>
            </a:pPr>
            <a:r>
              <a:rPr lang="en-US" sz="2400" dirty="0">
                <a:latin typeface="Times New Roman" panose="02020603050405020304" pitchFamily="18" charset="0"/>
                <a:cs typeface="Times New Roman" panose="02020603050405020304" pitchFamily="18" charset="0"/>
              </a:rPr>
              <a:t>The information about the updates of each data item forms a record appended at the end of the log. </a:t>
            </a:r>
          </a:p>
          <a:p>
            <a:pPr marL="0" indent="0" algn="just">
              <a:buNone/>
            </a:pPr>
            <a:r>
              <a:rPr lang="en-US" sz="2400" dirty="0">
                <a:latin typeface="Times New Roman" panose="02020603050405020304" pitchFamily="18" charset="0"/>
                <a:cs typeface="Times New Roman" panose="02020603050405020304" pitchFamily="18" charset="0"/>
              </a:rPr>
              <a:t>The cell storage can be reconstructed using the log which can be easily accessed through a pointer to the last record.</a:t>
            </a:r>
          </a:p>
          <a:p>
            <a:pPr marL="0" indent="0" algn="just">
              <a:buNone/>
            </a:pPr>
            <a:r>
              <a:rPr lang="en-US" sz="2400" dirty="0">
                <a:latin typeface="Times New Roman" panose="02020603050405020304" pitchFamily="18" charset="0"/>
                <a:cs typeface="Times New Roman" panose="02020603050405020304" pitchFamily="18" charset="0"/>
              </a:rPr>
              <a:t>The log is always kept on non-volatile storage, e.g., disk with larger cell storage resides in it. The log kept  in memory for real-time access or using a write-through cache.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08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FE17-7A41-CA26-6F88-35D3A26295AA}"/>
              </a:ext>
            </a:extLst>
          </p:cNvPr>
          <p:cNvSpPr>
            <a:spLocks noGrp="1"/>
          </p:cNvSpPr>
          <p:nvPr>
            <p:ph type="title"/>
          </p:nvPr>
        </p:nvSpPr>
        <p:spPr>
          <a:xfrm>
            <a:off x="838200" y="83977"/>
            <a:ext cx="10515600" cy="914400"/>
          </a:xfrm>
        </p:spPr>
        <p:txBody>
          <a:bodyPr>
            <a:normAutofit/>
          </a:bodyPr>
          <a:lstStyle/>
          <a:p>
            <a:r>
              <a:rPr lang="en-US" sz="4400" b="1" dirty="0">
                <a:latin typeface="Times New Roman" panose="02020603050405020304" pitchFamily="18" charset="0"/>
                <a:cs typeface="Times New Roman" panose="02020603050405020304" pitchFamily="18" charset="0"/>
              </a:rPr>
              <a:t>FILE SYSTEMS:</a:t>
            </a:r>
            <a:endParaRPr lang="en-IN" dirty="0"/>
          </a:p>
        </p:txBody>
      </p:sp>
      <p:sp>
        <p:nvSpPr>
          <p:cNvPr id="3" name="Content Placeholder 2">
            <a:extLst>
              <a:ext uri="{FF2B5EF4-FFF2-40B4-BE49-F238E27FC236}">
                <a16:creationId xmlns:a16="http://schemas.microsoft.com/office/drawing/2014/main" id="{8601230F-1211-676E-CD56-002531D050E4}"/>
              </a:ext>
            </a:extLst>
          </p:cNvPr>
          <p:cNvSpPr>
            <a:spLocks noGrp="1"/>
          </p:cNvSpPr>
          <p:nvPr>
            <p:ph idx="1"/>
          </p:nvPr>
        </p:nvSpPr>
        <p:spPr>
          <a:xfrm>
            <a:off x="354563" y="1390260"/>
            <a:ext cx="11392677" cy="5309119"/>
          </a:xfrm>
        </p:spPr>
        <p:txBody>
          <a:bodyPr>
            <a:normAutofit fontScale="85000" lnSpcReduction="20000"/>
          </a:bodyPr>
          <a:lstStyle/>
          <a:p>
            <a:pPr marL="0" indent="0" algn="just">
              <a:buNone/>
            </a:pPr>
            <a:r>
              <a:rPr lang="en-US" sz="2400" dirty="0">
                <a:latin typeface="Times New Roman" panose="02020603050405020304" pitchFamily="18" charset="0"/>
                <a:cs typeface="Times New Roman" panose="02020603050405020304" pitchFamily="18" charset="0"/>
              </a:rPr>
              <a:t>A file system consists of a collection of directories and each directory provides information about a set of files. High-performance systems can choose among three classes of file systems: Network File Systems (NFS), Storage Area Networks (SAN), and Parallel File Systems (PFS)</a:t>
            </a:r>
          </a:p>
          <a:p>
            <a:pPr algn="just"/>
            <a:r>
              <a:rPr lang="en-US" sz="2400" b="1" dirty="0">
                <a:latin typeface="Times New Roman" panose="02020603050405020304" pitchFamily="18" charset="0"/>
                <a:cs typeface="Times New Roman" panose="02020603050405020304" pitchFamily="18" charset="0"/>
              </a:rPr>
              <a:t>Network file systems </a:t>
            </a:r>
            <a:r>
              <a:rPr lang="en-US" sz="2400" dirty="0">
                <a:latin typeface="Times New Roman" panose="02020603050405020304" pitchFamily="18" charset="0"/>
                <a:cs typeface="Times New Roman" panose="02020603050405020304" pitchFamily="18" charset="0"/>
              </a:rPr>
              <a:t>are very popular but do not scale well and have reliability problems. An NFS server could be a single point of failure.</a:t>
            </a:r>
          </a:p>
          <a:p>
            <a:pPr algn="just"/>
            <a:r>
              <a:rPr lang="en-US" sz="2400" b="1" dirty="0">
                <a:latin typeface="Times New Roman" panose="02020603050405020304" pitchFamily="18" charset="0"/>
                <a:cs typeface="Times New Roman" panose="02020603050405020304" pitchFamily="18" charset="0"/>
              </a:rPr>
              <a:t>Storage Area Networks: </a:t>
            </a:r>
            <a:r>
              <a:rPr lang="en-US" sz="2400" dirty="0">
                <a:latin typeface="Times New Roman" panose="02020603050405020304" pitchFamily="18" charset="0"/>
                <a:cs typeface="Times New Roman" panose="02020603050405020304" pitchFamily="18" charset="0"/>
              </a:rPr>
              <a:t>Advances in the networking technology allow the separation of the storage systems from the servers and connected by a SAN. SANs offer flexibility and allow cloud servers to deal with non-disruptive changes in the storage configuration.</a:t>
            </a:r>
          </a:p>
          <a:p>
            <a:pPr algn="just"/>
            <a:r>
              <a:rPr lang="en-US" dirty="0">
                <a:latin typeface="Times New Roman" panose="02020603050405020304" pitchFamily="18" charset="0"/>
                <a:cs typeface="Times New Roman" panose="02020603050405020304" pitchFamily="18" charset="0"/>
              </a:rPr>
              <a:t>The storage in a SAN can be pooled and then allocated based on the needs of the servers.  Pooling requires additional software and hardware support and represents another advantage of a centralized storage system. A SAN-based implementation of a file system can be expensive, as each node must have a Fiber Channel adapter to connect to the network.</a:t>
            </a:r>
          </a:p>
          <a:p>
            <a:pPr algn="just"/>
            <a:r>
              <a:rPr lang="en-US" sz="2800" b="1" dirty="0">
                <a:latin typeface="Times New Roman" panose="02020603050405020304" pitchFamily="18" charset="0"/>
                <a:cs typeface="Times New Roman" panose="02020603050405020304" pitchFamily="18" charset="0"/>
              </a:rPr>
              <a:t>Parallel file systems: </a:t>
            </a:r>
            <a:r>
              <a:rPr lang="en-US" sz="2800" dirty="0">
                <a:latin typeface="Times New Roman" panose="02020603050405020304" pitchFamily="18" charset="0"/>
                <a:cs typeface="Times New Roman" panose="02020603050405020304" pitchFamily="18" charset="0"/>
              </a:rPr>
              <a:t>are scalable and capable of distributing files across a large number of nodes, and provide a global naming space. In a parallel file system several I/O nodes serve data to all computational nodes and include also a metadata server which contains information about the data stored in the I/O nodes. The interconnection network of a parallel file system could be a SAN</a:t>
            </a:r>
            <a:endParaRPr lang="en-IN" dirty="0"/>
          </a:p>
        </p:txBody>
      </p:sp>
    </p:spTree>
    <p:extLst>
      <p:ext uri="{BB962C8B-B14F-4D97-AF65-F5344CB8AC3E}">
        <p14:creationId xmlns:p14="http://schemas.microsoft.com/office/powerpoint/2010/main" val="376677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0560"/>
            <a:ext cx="11987784" cy="6467983"/>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DATABASES AND DATABASE MANAGEMENT SYSTEMS: </a:t>
            </a:r>
          </a:p>
          <a:p>
            <a:pPr marL="0" indent="0" algn="just">
              <a:buNone/>
            </a:pPr>
            <a:r>
              <a:rPr lang="en-US" sz="2400" dirty="0">
                <a:latin typeface="Times New Roman" panose="02020603050405020304" pitchFamily="18" charset="0"/>
                <a:cs typeface="Times New Roman" panose="02020603050405020304" pitchFamily="18" charset="0"/>
              </a:rPr>
              <a:t>Cloud applications do not interact directly with the file systems but through an application layer which manages a database. A database is a collection of logically-related records. </a:t>
            </a:r>
          </a:p>
          <a:p>
            <a:pPr algn="just"/>
            <a:r>
              <a:rPr lang="en-US" sz="2400" dirty="0">
                <a:latin typeface="Times New Roman" panose="02020603050405020304" pitchFamily="18" charset="0"/>
                <a:cs typeface="Times New Roman" panose="02020603050405020304" pitchFamily="18" charset="0"/>
              </a:rPr>
              <a:t>The software that controls the access to the database is called a Data Base Management System (DBMS). The main functions of a DBMS are: enforce data integrity, manage data access and concurrency control and support recovery after a failure. </a:t>
            </a:r>
          </a:p>
          <a:p>
            <a:pPr algn="just"/>
            <a:r>
              <a:rPr lang="en-US" sz="2400" dirty="0">
                <a:latin typeface="Times New Roman" panose="02020603050405020304" pitchFamily="18" charset="0"/>
                <a:cs typeface="Times New Roman" panose="02020603050405020304" pitchFamily="18" charset="0"/>
              </a:rPr>
              <a:t>A DBMS supports a query language, as programming language used to develop database applications. A DBMS is an interface for several database models such as navigational model, the relational model, the object-oriented model, and the NoSQL model.</a:t>
            </a:r>
          </a:p>
          <a:p>
            <a:pPr algn="just"/>
            <a:r>
              <a:rPr lang="en-US" sz="2400" b="1" dirty="0">
                <a:latin typeface="Times New Roman" panose="02020603050405020304" pitchFamily="18" charset="0"/>
                <a:cs typeface="Times New Roman" panose="02020603050405020304" pitchFamily="18" charset="0"/>
              </a:rPr>
              <a:t>Cloud databases: </a:t>
            </a:r>
            <a:r>
              <a:rPr lang="en-US" sz="2400" dirty="0"/>
              <a:t>Cloud applications are data-intensive. Limitations of the existing cloud storage infrastructure demands for database management systems to support rapid application development.  Cloud applications require low latency, scalability, high availability and demand a consistent view of the data. These requirements cannot be satisfied simultaneously by existing database models.</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93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96" y="179704"/>
            <a:ext cx="11780520" cy="6202807"/>
          </a:xfrm>
        </p:spPr>
        <p:txBody>
          <a:bodyPr>
            <a:norm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for example, relational databases are easy to use for application development, but do not scale well. </a:t>
            </a:r>
          </a:p>
          <a:p>
            <a:pPr marL="0" indent="0" algn="just">
              <a:buNone/>
            </a:pPr>
            <a:r>
              <a:rPr lang="en-US" sz="2400" dirty="0">
                <a:latin typeface="Times New Roman" panose="02020603050405020304" pitchFamily="18" charset="0"/>
                <a:cs typeface="Times New Roman" panose="02020603050405020304" pitchFamily="18" charset="0"/>
              </a:rPr>
              <a:t>As its name implies, the NoSQL model does not support SQL as a query language and may not guarantee the ACID, Atomicity, Consistency, Isolation, and Durability properties of traditional databases. It usually guarantees an eventual consistency for transactions limited to a single data item.</a:t>
            </a:r>
          </a:p>
          <a:p>
            <a:pPr algn="just"/>
            <a:r>
              <a:rPr lang="en-US" sz="2600" dirty="0">
                <a:latin typeface="Times New Roman" panose="02020603050405020304" pitchFamily="18" charset="0"/>
                <a:cs typeface="Times New Roman" panose="02020603050405020304" pitchFamily="18" charset="0"/>
              </a:rPr>
              <a:t>Many cloud applications support online transaction processing and have to guarantee the correctness of the transactions. Transactions consist of multiple actions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9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4C46-C204-4625-90D9-0C730EBF2B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9435405-278F-B23C-B058-B4527EEB8DEE}"/>
              </a:ext>
            </a:extLst>
          </p:cNvPr>
          <p:cNvSpPr>
            <a:spLocks noGrp="1"/>
          </p:cNvSpPr>
          <p:nvPr>
            <p:ph idx="1"/>
          </p:nvPr>
        </p:nvSpPr>
        <p:spPr/>
        <p:txBody>
          <a:bodyPr>
            <a:normAutofit fontScale="92500" lnSpcReduction="10000"/>
          </a:bodyPr>
          <a:lstStyle/>
          <a:p>
            <a:pPr marL="0" indent="0" algn="just">
              <a:buNone/>
            </a:pPr>
            <a:r>
              <a:rPr lang="en-US" sz="2800" dirty="0">
                <a:latin typeface="Times New Roman" panose="02020603050405020304" pitchFamily="18" charset="0"/>
                <a:cs typeface="Times New Roman" panose="02020603050405020304" pitchFamily="18" charset="0"/>
              </a:rPr>
              <a:t>for example, the transfer of funds from one account to another requires withdrawing funds from one account and crediting it to another. </a:t>
            </a:r>
          </a:p>
          <a:p>
            <a:pPr marL="0" indent="0" algn="just">
              <a:buNone/>
            </a:pPr>
            <a:r>
              <a:rPr lang="en-US" sz="2800" dirty="0">
                <a:latin typeface="Times New Roman" panose="02020603050405020304" pitchFamily="18" charset="0"/>
                <a:cs typeface="Times New Roman" panose="02020603050405020304" pitchFamily="18" charset="0"/>
              </a:rPr>
              <a:t>The system may fail during or after each one of the actions and steps to ensure correctness must be taken.</a:t>
            </a:r>
          </a:p>
          <a:p>
            <a:pPr marL="0" indent="0" algn="just">
              <a:buNone/>
            </a:pPr>
            <a:r>
              <a:rPr lang="en-US" sz="2800" dirty="0">
                <a:latin typeface="Times New Roman" panose="02020603050405020304" pitchFamily="18" charset="0"/>
                <a:cs typeface="Times New Roman" panose="02020603050405020304" pitchFamily="18" charset="0"/>
              </a:rPr>
              <a:t> Correctness of a transaction means that the result should be guaranteed to be the same as if the actions were applied one after another regardless of the order. </a:t>
            </a:r>
          </a:p>
          <a:p>
            <a:pPr marL="0" indent="0" algn="just">
              <a:buNone/>
            </a:pPr>
            <a:r>
              <a:rPr lang="en-US" sz="2800" dirty="0">
                <a:latin typeface="Times New Roman" panose="02020603050405020304" pitchFamily="18" charset="0"/>
                <a:cs typeface="Times New Roman" panose="02020603050405020304" pitchFamily="18" charset="0"/>
              </a:rPr>
              <a:t>Other wise, for example, banking transactions must be processed in the order they are issued, the so-called external time consistency.</a:t>
            </a:r>
          </a:p>
          <a:p>
            <a:pPr marL="0" indent="0" algn="just">
              <a:buNone/>
            </a:pPr>
            <a:r>
              <a:rPr lang="en-US" sz="2800" dirty="0">
                <a:latin typeface="Times New Roman" panose="02020603050405020304" pitchFamily="18" charset="0"/>
                <a:cs typeface="Times New Roman" panose="02020603050405020304" pitchFamily="18" charset="0"/>
              </a:rPr>
              <a:t> To guarantee correctness, a transaction processing system supports all-or-nothing atomicity.</a:t>
            </a:r>
          </a:p>
          <a:p>
            <a:endParaRPr lang="en-IN" dirty="0"/>
          </a:p>
        </p:txBody>
      </p:sp>
    </p:spTree>
    <p:extLst>
      <p:ext uri="{BB962C8B-B14F-4D97-AF65-F5344CB8AC3E}">
        <p14:creationId xmlns:p14="http://schemas.microsoft.com/office/powerpoint/2010/main" val="257204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3128"/>
            <a:ext cx="11807952" cy="6577711"/>
          </a:xfrm>
        </p:spPr>
        <p:txBody>
          <a:bodyPr>
            <a:normAutofit fontScale="92500" lnSpcReduction="10000"/>
          </a:bodyPr>
          <a:lstStyle/>
          <a:p>
            <a:pPr marL="0" indent="0">
              <a:buNone/>
            </a:pPr>
            <a:r>
              <a:rPr lang="en-US" sz="2600" b="1" dirty="0">
                <a:latin typeface="Times New Roman" panose="02020603050405020304" pitchFamily="18" charset="0"/>
                <a:cs typeface="Times New Roman" panose="02020603050405020304" pitchFamily="18" charset="0"/>
              </a:rPr>
              <a:t>DISTRIBUTED FILE SYSTEMS: THE PRECURSORS</a:t>
            </a:r>
          </a:p>
          <a:p>
            <a:pPr marL="0" indent="0" algn="just">
              <a:buNone/>
            </a:pPr>
            <a:r>
              <a:rPr lang="en-US" sz="2600" dirty="0">
                <a:latin typeface="Times New Roman" panose="02020603050405020304" pitchFamily="18" charset="0"/>
                <a:cs typeface="Times New Roman" panose="02020603050405020304" pitchFamily="18" charset="0"/>
              </a:rPr>
              <a:t>The main concerns in the design of these systems(NFS,UFS,AFS,SPRITE,RFS) are scalability, performance, and security, </a:t>
            </a:r>
          </a:p>
          <a:p>
            <a:pPr marL="0" indent="0" algn="just">
              <a:buNone/>
            </a:pPr>
            <a:r>
              <a:rPr lang="en-US" sz="2600" dirty="0">
                <a:latin typeface="Times New Roman" panose="02020603050405020304" pitchFamily="18" charset="0"/>
                <a:cs typeface="Times New Roman" panose="02020603050405020304" pitchFamily="18" charset="0"/>
              </a:rPr>
              <a:t>NFS was the firstly used distributed file system. The development of this application based on the client-server model supports to share a file system among a number of clients interconnected by a local area network. </a:t>
            </a:r>
          </a:p>
          <a:p>
            <a:pPr marL="0" indent="0" algn="just">
              <a:buNone/>
            </a:pPr>
            <a:r>
              <a:rPr lang="en-US" sz="2600" dirty="0">
                <a:latin typeface="Times New Roman" panose="02020603050405020304" pitchFamily="18" charset="0"/>
                <a:cs typeface="Times New Roman" panose="02020603050405020304" pitchFamily="18" charset="0"/>
              </a:rPr>
              <a:t>A majority of workstations were running under UNIX. Hence, design decisions for the NFS were influenced by the design philosophy of the UNIX File System (UFS). </a:t>
            </a:r>
          </a:p>
          <a:p>
            <a:pPr marL="0" indent="0" algn="just">
              <a:buNone/>
            </a:pPr>
            <a:r>
              <a:rPr lang="en-US" sz="2600" dirty="0">
                <a:latin typeface="Times New Roman" panose="02020603050405020304" pitchFamily="18" charset="0"/>
                <a:cs typeface="Times New Roman" panose="02020603050405020304" pitchFamily="18" charset="0"/>
              </a:rPr>
              <a:t>Then the NFS designers aimed to: </a:t>
            </a:r>
          </a:p>
          <a:p>
            <a:pPr marL="0" indent="0" algn="just">
              <a:buNone/>
            </a:pPr>
            <a:r>
              <a:rPr lang="en-US" sz="2600" dirty="0">
                <a:latin typeface="Times New Roman" panose="02020603050405020304" pitchFamily="18" charset="0"/>
                <a:cs typeface="Times New Roman" panose="02020603050405020304" pitchFamily="18" charset="0"/>
              </a:rPr>
              <a:t>• Provide the same semantics as a local UFS to ensure compatibility with existing applications. </a:t>
            </a:r>
          </a:p>
          <a:p>
            <a:pPr marL="0" indent="0" algn="just">
              <a:buNone/>
            </a:pPr>
            <a:r>
              <a:rPr lang="en-US" sz="2600" dirty="0">
                <a:latin typeface="Times New Roman" panose="02020603050405020304" pitchFamily="18" charset="0"/>
                <a:cs typeface="Times New Roman" panose="02020603050405020304" pitchFamily="18" charset="0"/>
              </a:rPr>
              <a:t>• Facilitate easy integration into existing UFS. </a:t>
            </a:r>
          </a:p>
          <a:p>
            <a:pPr marL="0" indent="0" algn="just">
              <a:buNone/>
            </a:pPr>
            <a:r>
              <a:rPr lang="en-US" sz="2600" dirty="0">
                <a:latin typeface="Times New Roman" panose="02020603050405020304" pitchFamily="18" charset="0"/>
                <a:cs typeface="Times New Roman" panose="02020603050405020304" pitchFamily="18" charset="0"/>
              </a:rPr>
              <a:t>• Ensure that the system will be widely used. Thus, support clients running on different operating systems. </a:t>
            </a:r>
          </a:p>
          <a:p>
            <a:pPr marL="0" indent="0" algn="just">
              <a:buNone/>
            </a:pPr>
            <a:r>
              <a:rPr lang="en-US" sz="2600" dirty="0">
                <a:latin typeface="Times New Roman" panose="02020603050405020304" pitchFamily="18" charset="0"/>
                <a:cs typeface="Times New Roman" panose="02020603050405020304" pitchFamily="18" charset="0"/>
              </a:rPr>
              <a:t>• Accept a modest performance degradation due to remote access over a network with a bandwidth of several Mbps. </a:t>
            </a:r>
          </a:p>
          <a:p>
            <a:pPr marL="0" indent="0" algn="just">
              <a:buNone/>
            </a:pPr>
            <a:r>
              <a:rPr lang="en-US" sz="2600" dirty="0">
                <a:latin typeface="Times New Roman" panose="02020603050405020304" pitchFamily="18" charset="0"/>
                <a:cs typeface="Times New Roman" panose="02020603050405020304" pitchFamily="18" charset="0"/>
              </a:rPr>
              <a:t>UFS has three important characteristics which enabled the extension from local to remote file management</a:t>
            </a:r>
          </a:p>
        </p:txBody>
      </p:sp>
    </p:spTree>
    <p:extLst>
      <p:ext uri="{BB962C8B-B14F-4D97-AF65-F5344CB8AC3E}">
        <p14:creationId xmlns:p14="http://schemas.microsoft.com/office/powerpoint/2010/main" val="325866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24" y="79120"/>
            <a:ext cx="11935968" cy="6586855"/>
          </a:xfrm>
        </p:spPr>
        <p:txBody>
          <a:bodyPr>
            <a:normAutofit/>
          </a:bodyPr>
          <a:lstStyle/>
          <a:p>
            <a:pPr marL="0" indent="0" algn="just">
              <a:buNone/>
            </a:pPr>
            <a:r>
              <a:rPr lang="en-US" dirty="0"/>
              <a:t>1</a:t>
            </a:r>
            <a:r>
              <a:rPr lang="en-US" sz="2400" dirty="0">
                <a:latin typeface="Times New Roman" panose="02020603050405020304" pitchFamily="18" charset="0"/>
                <a:cs typeface="Times New Roman" panose="02020603050405020304" pitchFamily="18" charset="0"/>
              </a:rPr>
              <a:t>. The layered design provides the flexibility of the file system through the separation of concerns and minimization of the interaction among the modules needed to implement the system. The </a:t>
            </a:r>
            <a:r>
              <a:rPr lang="en-US" sz="2400" dirty="0" err="1">
                <a:latin typeface="Times New Roman" panose="02020603050405020304" pitchFamily="18" charset="0"/>
                <a:cs typeface="Times New Roman" panose="02020603050405020304" pitchFamily="18" charset="0"/>
              </a:rPr>
              <a:t>vnode</a:t>
            </a:r>
            <a:r>
              <a:rPr lang="en-US" sz="2400" dirty="0">
                <a:latin typeface="Times New Roman" panose="02020603050405020304" pitchFamily="18" charset="0"/>
                <a:cs typeface="Times New Roman" panose="02020603050405020304" pitchFamily="18" charset="0"/>
              </a:rPr>
              <a:t> layer allows UFS to treat uniformly local and remote file access. </a:t>
            </a:r>
          </a:p>
          <a:p>
            <a:pPr marL="0" indent="0" algn="just">
              <a:buNone/>
            </a:pPr>
            <a:r>
              <a:rPr lang="en-US" sz="2400" dirty="0">
                <a:latin typeface="Times New Roman" panose="02020603050405020304" pitchFamily="18" charset="0"/>
                <a:cs typeface="Times New Roman" panose="02020603050405020304" pitchFamily="18" charset="0"/>
              </a:rPr>
              <a:t>2. The hierarchical design supports file system scalability. It  groups the files into special files called directories. </a:t>
            </a:r>
          </a:p>
          <a:p>
            <a:pPr marL="0" indent="0" algn="just">
              <a:buNone/>
            </a:pPr>
            <a:r>
              <a:rPr lang="en-US" sz="2400" dirty="0">
                <a:latin typeface="Times New Roman" panose="02020603050405020304" pitchFamily="18" charset="0"/>
                <a:cs typeface="Times New Roman" panose="02020603050405020304" pitchFamily="18" charset="0"/>
              </a:rPr>
              <a:t>This hierarchical design supports multiple levels of directories and collections of directories and files called file systems. </a:t>
            </a:r>
          </a:p>
          <a:p>
            <a:pPr marL="0" indent="0" algn="just">
              <a:buNone/>
            </a:pPr>
            <a:r>
              <a:rPr lang="en-US" sz="2400" dirty="0">
                <a:latin typeface="Times New Roman" panose="02020603050405020304" pitchFamily="18" charset="0"/>
                <a:cs typeface="Times New Roman" panose="02020603050405020304" pitchFamily="18" charset="0"/>
              </a:rPr>
              <a:t>The hierarchical file structure is reflected by the file naming convention. </a:t>
            </a:r>
          </a:p>
          <a:p>
            <a:pPr marL="0" indent="0" algn="just">
              <a:buNone/>
            </a:pPr>
            <a:r>
              <a:rPr lang="en-US" sz="2400" dirty="0">
                <a:latin typeface="Times New Roman" panose="02020603050405020304" pitchFamily="18" charset="0"/>
                <a:cs typeface="Times New Roman" panose="02020603050405020304" pitchFamily="18" charset="0"/>
              </a:rPr>
              <a:t>3. The metadata represents design philosophy of the file system.</a:t>
            </a:r>
          </a:p>
          <a:p>
            <a:pPr marL="0" indent="0" algn="just">
              <a:buNone/>
            </a:pPr>
            <a:r>
              <a:rPr lang="en-US" sz="2400" dirty="0">
                <a:latin typeface="Times New Roman" panose="02020603050405020304" pitchFamily="18" charset="0"/>
                <a:cs typeface="Times New Roman" panose="02020603050405020304" pitchFamily="18" charset="0"/>
              </a:rPr>
              <a:t> </a:t>
            </a:r>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5CF0A947-7A77-94F7-C1D7-3D8D7EA95A49}"/>
              </a:ext>
            </a:extLst>
          </p:cNvPr>
          <p:cNvPicPr>
            <a:picLocks noChangeAspect="1"/>
          </p:cNvPicPr>
          <p:nvPr/>
        </p:nvPicPr>
        <p:blipFill>
          <a:blip r:embed="rId2"/>
          <a:stretch>
            <a:fillRect/>
          </a:stretch>
        </p:blipFill>
        <p:spPr>
          <a:xfrm>
            <a:off x="987122" y="3666979"/>
            <a:ext cx="10284258" cy="3191021"/>
          </a:xfrm>
          <a:prstGeom prst="rect">
            <a:avLst/>
          </a:prstGeom>
        </p:spPr>
      </p:pic>
    </p:spTree>
    <p:extLst>
      <p:ext uri="{BB962C8B-B14F-4D97-AF65-F5344CB8AC3E}">
        <p14:creationId xmlns:p14="http://schemas.microsoft.com/office/powerpoint/2010/main" val="14310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153" y="138313"/>
            <a:ext cx="11672047" cy="6591671"/>
          </a:xfrm>
        </p:spPr>
        <p:txBody>
          <a:bodyPr>
            <a:normAutofit fontScale="40000" lnSpcReduction="20000"/>
          </a:bodyPr>
          <a:lstStyle/>
          <a:p>
            <a:pPr algn="l"/>
            <a:r>
              <a:rPr lang="en-US" sz="7400" b="1" dirty="0">
                <a:latin typeface="Times New Roman" panose="02020603050405020304" pitchFamily="18" charset="0"/>
                <a:cs typeface="Times New Roman" panose="02020603050405020304" pitchFamily="18" charset="0"/>
              </a:rPr>
              <a:t>INTRODUCTION</a:t>
            </a:r>
          </a:p>
          <a:p>
            <a:pPr algn="just"/>
            <a:r>
              <a:rPr lang="en-US" sz="7400" dirty="0">
                <a:latin typeface="Times New Roman" panose="02020603050405020304" pitchFamily="18" charset="0"/>
                <a:cs typeface="Times New Roman" panose="02020603050405020304" pitchFamily="18" charset="0"/>
              </a:rPr>
              <a:t>The volume of data generated by human activities is growing about 40% per year; 90% of the data in the world  has been gathered in the last two years. </a:t>
            </a:r>
          </a:p>
          <a:p>
            <a:pPr algn="just"/>
            <a:r>
              <a:rPr lang="en-US" sz="7400" dirty="0">
                <a:latin typeface="Times New Roman" panose="02020603050405020304" pitchFamily="18" charset="0"/>
                <a:cs typeface="Times New Roman" panose="02020603050405020304" pitchFamily="18" charset="0"/>
              </a:rPr>
              <a:t>Following are several data sources which cause the  massive amounts of data stored on a cloud and cloud data storage supports the demand of data to various applications</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A variety of sensors feed streams of data to cloud applications</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Big Data growth can be viewed as a three dimensional phenomenon: </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a:t>
            </a:r>
            <a:r>
              <a:rPr lang="en-US" sz="7400" dirty="0" err="1">
                <a:latin typeface="Times New Roman" panose="02020603050405020304" pitchFamily="18" charset="0"/>
                <a:cs typeface="Times New Roman" panose="02020603050405020304" pitchFamily="18" charset="0"/>
              </a:rPr>
              <a:t>i</a:t>
            </a:r>
            <a:r>
              <a:rPr lang="en-US" sz="7400" dirty="0">
                <a:latin typeface="Times New Roman" panose="02020603050405020304" pitchFamily="18" charset="0"/>
                <a:cs typeface="Times New Roman" panose="02020603050405020304" pitchFamily="18" charset="0"/>
              </a:rPr>
              <a:t>) implies an increased volume of data. </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(ii) requires increased processing speed to process more data and produce more results and</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 (iii) involves a diversity of data sources and data types.</a:t>
            </a:r>
          </a:p>
          <a:p>
            <a:pPr marL="342900" indent="-342900" algn="just">
              <a:buFont typeface="Arial" panose="020B0604020202020204" pitchFamily="34" charset="0"/>
              <a:buChar char="•"/>
            </a:pPr>
            <a:r>
              <a:rPr lang="en-US" sz="7400" dirty="0">
                <a:latin typeface="Times New Roman" panose="02020603050405020304" pitchFamily="18" charset="0"/>
                <a:cs typeface="Times New Roman" panose="02020603050405020304" pitchFamily="18" charset="0"/>
              </a:rPr>
              <a:t>Billions of Internet-connected mobile and stationary devices access data stored on computer clouds.</a:t>
            </a:r>
          </a:p>
          <a:p>
            <a:pPr marL="342900" indent="-342900" algn="l">
              <a:buFont typeface="Arial" panose="020B0604020202020204" pitchFamily="34" charset="0"/>
              <a:buChar char="•"/>
            </a:pPr>
            <a:endParaRPr lang="en-US" sz="2600" dirty="0"/>
          </a:p>
        </p:txBody>
      </p:sp>
      <p:sp>
        <p:nvSpPr>
          <p:cNvPr id="2" name="Footer Placeholder 1"/>
          <p:cNvSpPr>
            <a:spLocks noGrp="1"/>
          </p:cNvSpPr>
          <p:nvPr>
            <p:ph type="ftr" sz="quarter" idx="11"/>
          </p:nvPr>
        </p:nvSpPr>
        <p:spPr/>
        <p:txBody>
          <a:bodyPr/>
          <a:lstStyle/>
          <a:p>
            <a:r>
              <a:rPr lang="en-US" dirty="0"/>
              <a:t>Dr George </a:t>
            </a:r>
            <a:r>
              <a:rPr lang="en-US" dirty="0" err="1"/>
              <a:t>Fernandez.I</a:t>
            </a:r>
            <a:endParaRPr lang="en-US" dirty="0"/>
          </a:p>
        </p:txBody>
      </p:sp>
    </p:spTree>
    <p:extLst>
      <p:ext uri="{BB962C8B-B14F-4D97-AF65-F5344CB8AC3E}">
        <p14:creationId xmlns:p14="http://schemas.microsoft.com/office/powerpoint/2010/main" val="1713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C6D88-3FA3-4C3C-1703-F37F0518CEE3}"/>
              </a:ext>
            </a:extLst>
          </p:cNvPr>
          <p:cNvSpPr>
            <a:spLocks noGrp="1"/>
          </p:cNvSpPr>
          <p:nvPr>
            <p:ph idx="1"/>
          </p:nvPr>
        </p:nvSpPr>
        <p:spPr>
          <a:xfrm>
            <a:off x="625151" y="139959"/>
            <a:ext cx="10728649" cy="3041780"/>
          </a:xfrm>
        </p:spPr>
        <p:txBody>
          <a:bodyPr/>
          <a:lstStyle/>
          <a:p>
            <a:pPr marL="0" indent="0">
              <a:buNone/>
            </a:pPr>
            <a:r>
              <a:rPr lang="en-US" sz="2800" dirty="0" err="1">
                <a:latin typeface="Times New Roman" panose="02020603050405020304" pitchFamily="18" charset="0"/>
                <a:cs typeface="Times New Roman" panose="02020603050405020304" pitchFamily="18" charset="0"/>
              </a:rPr>
              <a:t>Inodes</a:t>
            </a:r>
            <a:r>
              <a:rPr lang="en-US" sz="2800" dirty="0">
                <a:latin typeface="Times New Roman" panose="02020603050405020304" pitchFamily="18" charset="0"/>
                <a:cs typeface="Times New Roman" panose="02020603050405020304" pitchFamily="18" charset="0"/>
              </a:rPr>
              <a:t> contain information about individual files and directories and are kept on persistent media together with the data.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Metadata includes the file owner, the access rights, the creation time or the time of the last modification of the file, the file size, as well as information about the structure of the file and the persistent storage device cells where data is stored.</a:t>
            </a:r>
          </a:p>
          <a:p>
            <a:endParaRPr lang="en-US" dirty="0"/>
          </a:p>
          <a:p>
            <a:endParaRPr lang="en-IN" dirty="0"/>
          </a:p>
        </p:txBody>
      </p:sp>
      <p:pic>
        <p:nvPicPr>
          <p:cNvPr id="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310" y="2904007"/>
            <a:ext cx="9517380" cy="3814034"/>
          </a:xfrm>
          <a:prstGeom prst="rect">
            <a:avLst/>
          </a:prstGeom>
        </p:spPr>
      </p:pic>
    </p:spTree>
    <p:extLst>
      <p:ext uri="{BB962C8B-B14F-4D97-AF65-F5344CB8AC3E}">
        <p14:creationId xmlns:p14="http://schemas.microsoft.com/office/powerpoint/2010/main" val="44025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43840" y="115696"/>
            <a:ext cx="11826240" cy="6559423"/>
          </a:xfrm>
        </p:spPr>
        <p:txBody>
          <a:bodyPr>
            <a:normAutofit fontScale="47500" lnSpcReduction="20000"/>
          </a:bodyPr>
          <a:lstStyle/>
          <a:p>
            <a:pPr marL="0" indent="0">
              <a:buNone/>
            </a:pPr>
            <a:endParaRPr lang="en-US" dirty="0"/>
          </a:p>
          <a:p>
            <a:pPr marL="0" indent="0" algn="just">
              <a:buNone/>
            </a:pPr>
            <a:r>
              <a:rPr lang="en-US" sz="7400" dirty="0">
                <a:latin typeface="Times New Roman" panose="02020603050405020304" pitchFamily="18" charset="0"/>
                <a:cs typeface="Times New Roman" panose="02020603050405020304" pitchFamily="18" charset="0"/>
              </a:rPr>
              <a:t>The logical organization of a file reflects the data model and the view of the data from the perspective of the application. </a:t>
            </a:r>
          </a:p>
          <a:p>
            <a:pPr marL="0" indent="0" algn="just">
              <a:buNone/>
            </a:pPr>
            <a:r>
              <a:rPr lang="en-US" sz="7400" dirty="0">
                <a:latin typeface="Times New Roman" panose="02020603050405020304" pitchFamily="18" charset="0"/>
                <a:cs typeface="Times New Roman" panose="02020603050405020304" pitchFamily="18" charset="0"/>
              </a:rPr>
              <a:t>The physical file structure reflects the storage model and describes the manner the file is stored on a given storage media.</a:t>
            </a:r>
          </a:p>
          <a:p>
            <a:pPr marL="0" indent="0" algn="just">
              <a:buNone/>
            </a:pPr>
            <a:r>
              <a:rPr lang="en-US" sz="7400" dirty="0">
                <a:latin typeface="Times New Roman" panose="02020603050405020304" pitchFamily="18" charset="0"/>
                <a:cs typeface="Times New Roman" panose="02020603050405020304" pitchFamily="18" charset="0"/>
              </a:rPr>
              <a:t> The layered design allows UFS to separate the concerns for the physical file structure from the logical one.</a:t>
            </a:r>
          </a:p>
          <a:p>
            <a:pPr marL="0" indent="0" algn="just">
              <a:buNone/>
            </a:pPr>
            <a:r>
              <a:rPr lang="en-US" sz="7400" dirty="0">
                <a:latin typeface="Times New Roman" panose="02020603050405020304" pitchFamily="18" charset="0"/>
                <a:cs typeface="Times New Roman" panose="02020603050405020304" pitchFamily="18" charset="0"/>
              </a:rPr>
              <a:t>A file is a linear array of cells stored on a persistent storage device. </a:t>
            </a:r>
          </a:p>
          <a:p>
            <a:pPr marL="0" indent="0" algn="just">
              <a:buNone/>
            </a:pPr>
            <a:r>
              <a:rPr lang="en-US" sz="7400" dirty="0">
                <a:latin typeface="Times New Roman" panose="02020603050405020304" pitchFamily="18" charset="0"/>
                <a:cs typeface="Times New Roman" panose="02020603050405020304" pitchFamily="18" charset="0"/>
              </a:rPr>
              <a:t>The file pointer identifies a cell used and performs a read or write operation.</a:t>
            </a:r>
          </a:p>
          <a:p>
            <a:pPr marL="0" indent="0" algn="just">
              <a:buNone/>
            </a:pPr>
            <a:r>
              <a:rPr lang="en-US" sz="7400" dirty="0">
                <a:latin typeface="Times New Roman" panose="02020603050405020304" pitchFamily="18" charset="0"/>
                <a:cs typeface="Times New Roman" panose="02020603050405020304" pitchFamily="18" charset="0"/>
              </a:rPr>
              <a:t> This linear array is viewed by an application as a collection of logical records. </a:t>
            </a:r>
          </a:p>
          <a:p>
            <a:pPr marL="0" indent="0" algn="just">
              <a:buNone/>
            </a:pPr>
            <a:r>
              <a:rPr lang="en-US" sz="7400" dirty="0">
                <a:latin typeface="Times New Roman" panose="02020603050405020304" pitchFamily="18" charset="0"/>
                <a:cs typeface="Times New Roman" panose="02020603050405020304" pitchFamily="18" charset="0"/>
              </a:rPr>
              <a:t>The file stored on a physical device viewed as a set of physical records, or blocks, of size dictated by the physical media.</a:t>
            </a:r>
          </a:p>
          <a:p>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94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37" y="158189"/>
            <a:ext cx="11855824" cy="6549971"/>
          </a:xfrm>
        </p:spPr>
        <p:txBody>
          <a:bodyPr>
            <a:normAutofit lnSpcReduction="10000"/>
          </a:bodyPr>
          <a:lstStyle/>
          <a:p>
            <a:pPr marL="0" indent="0" algn="just">
              <a:buNone/>
            </a:pPr>
            <a:r>
              <a:rPr lang="en-US" sz="2600" dirty="0">
                <a:latin typeface="Times New Roman" panose="02020603050405020304" pitchFamily="18" charset="0"/>
                <a:cs typeface="Times New Roman" panose="02020603050405020304" pitchFamily="18" charset="0"/>
              </a:rPr>
              <a:t>The lower three layers of the UFS hierarchy reflect the physical organization. </a:t>
            </a:r>
          </a:p>
          <a:p>
            <a:pPr algn="just"/>
            <a:r>
              <a:rPr lang="en-US" sz="2600" dirty="0">
                <a:latin typeface="Times New Roman" panose="02020603050405020304" pitchFamily="18" charset="0"/>
                <a:cs typeface="Times New Roman" panose="02020603050405020304" pitchFamily="18" charset="0"/>
              </a:rPr>
              <a:t>The block layer allows the system to locate individual blocks on the physical device.</a:t>
            </a:r>
          </a:p>
          <a:p>
            <a:pPr algn="just"/>
            <a:r>
              <a:rPr lang="en-US" sz="2600" dirty="0">
                <a:latin typeface="Times New Roman" panose="02020603050405020304" pitchFamily="18" charset="0"/>
                <a:cs typeface="Times New Roman" panose="02020603050405020304" pitchFamily="18" charset="0"/>
              </a:rPr>
              <a:t>The file layer reflects the organization of blocks into files.</a:t>
            </a:r>
          </a:p>
          <a:p>
            <a:pPr algn="just"/>
            <a:r>
              <a:rPr lang="en-US" sz="2600" dirty="0">
                <a:latin typeface="Times New Roman" panose="02020603050405020304" pitchFamily="18" charset="0"/>
                <a:cs typeface="Times New Roman" panose="02020603050405020304" pitchFamily="18" charset="0"/>
              </a:rPr>
              <a:t>The </a:t>
            </a:r>
            <a:r>
              <a:rPr lang="en-US" sz="2600" dirty="0" err="1">
                <a:latin typeface="Times New Roman" panose="02020603050405020304" pitchFamily="18" charset="0"/>
                <a:cs typeface="Times New Roman" panose="02020603050405020304" pitchFamily="18" charset="0"/>
              </a:rPr>
              <a:t>inode</a:t>
            </a:r>
            <a:r>
              <a:rPr lang="en-US" sz="2600" dirty="0">
                <a:latin typeface="Times New Roman" panose="02020603050405020304" pitchFamily="18" charset="0"/>
                <a:cs typeface="Times New Roman" panose="02020603050405020304" pitchFamily="18" charset="0"/>
              </a:rPr>
              <a:t> layer provides the metadata for the objects (files and directories). </a:t>
            </a:r>
          </a:p>
          <a:p>
            <a:pPr marL="0" indent="0" algn="just">
              <a:buNone/>
            </a:pPr>
            <a:r>
              <a:rPr lang="en-US" sz="2600" dirty="0">
                <a:latin typeface="Times New Roman" panose="02020603050405020304" pitchFamily="18" charset="0"/>
                <a:cs typeface="Times New Roman" panose="02020603050405020304" pitchFamily="18" charset="0"/>
              </a:rPr>
              <a:t>The upper three layers reflect the logical organization. </a:t>
            </a:r>
          </a:p>
          <a:p>
            <a:pPr marL="0" indent="0" algn="just">
              <a:buNone/>
            </a:pPr>
            <a:r>
              <a:rPr lang="en-US" sz="2600" dirty="0">
                <a:latin typeface="Times New Roman" panose="02020603050405020304" pitchFamily="18" charset="0"/>
                <a:cs typeface="Times New Roman" panose="02020603050405020304" pitchFamily="18" charset="0"/>
              </a:rPr>
              <a:t>To access a file, a process establish a connection with the file system by opening the file. Then a new entry is added to the file description table and the meta-information is brought in to another control structure, the open file table. </a:t>
            </a:r>
          </a:p>
          <a:p>
            <a:pPr algn="just"/>
            <a:r>
              <a:rPr lang="en-US" sz="2600" dirty="0">
                <a:latin typeface="Times New Roman" panose="02020603050405020304" pitchFamily="18" charset="0"/>
                <a:cs typeface="Times New Roman" panose="02020603050405020304" pitchFamily="18" charset="0"/>
              </a:rPr>
              <a:t>A path specifies the location of a file, or directory, in a file system. </a:t>
            </a:r>
          </a:p>
          <a:p>
            <a:pPr algn="just"/>
            <a:r>
              <a:rPr lang="en-US" sz="2600" dirty="0">
                <a:latin typeface="Times New Roman" panose="02020603050405020304" pitchFamily="18" charset="0"/>
                <a:cs typeface="Times New Roman" panose="02020603050405020304" pitchFamily="18" charset="0"/>
              </a:rPr>
              <a:t>A relative path specifies the file location relative to the current/working directory of the process. </a:t>
            </a:r>
          </a:p>
          <a:p>
            <a:pPr algn="just"/>
            <a:r>
              <a:rPr lang="en-US" sz="2600" dirty="0">
                <a:latin typeface="Times New Roman" panose="02020603050405020304" pitchFamily="18" charset="0"/>
                <a:cs typeface="Times New Roman" panose="02020603050405020304" pitchFamily="18" charset="0"/>
              </a:rPr>
              <a:t>A full path also called an absolute path specifies the location of the file independently of the current directory and relative to the root directory. </a:t>
            </a:r>
          </a:p>
          <a:p>
            <a:pPr marL="0" indent="0" algn="just">
              <a:buNone/>
            </a:pPr>
            <a:r>
              <a:rPr lang="en-US" sz="2600" dirty="0">
                <a:latin typeface="Times New Roman" panose="02020603050405020304" pitchFamily="18" charset="0"/>
                <a:cs typeface="Times New Roman" panose="02020603050405020304" pitchFamily="18" charset="0"/>
              </a:rPr>
              <a:t>A local file is uniquely identified by a file descriptor (</a:t>
            </a:r>
            <a:r>
              <a:rPr lang="en-US" sz="2600" dirty="0" err="1">
                <a:latin typeface="Times New Roman" panose="02020603050405020304" pitchFamily="18" charset="0"/>
                <a:cs typeface="Times New Roman" panose="02020603050405020304" pitchFamily="18" charset="0"/>
              </a:rPr>
              <a:t>fd</a:t>
            </a:r>
            <a:r>
              <a:rPr lang="en-US" sz="2600" dirty="0">
                <a:latin typeface="Times New Roman" panose="02020603050405020304" pitchFamily="18" charset="0"/>
                <a:cs typeface="Times New Roman" panose="02020603050405020304" pitchFamily="18" charset="0"/>
              </a:rPr>
              <a:t>), generally, an index in the open file table.</a:t>
            </a:r>
          </a:p>
          <a:p>
            <a:endParaRPr lang="en-US" dirty="0"/>
          </a:p>
        </p:txBody>
      </p:sp>
    </p:spTree>
    <p:extLst>
      <p:ext uri="{BB962C8B-B14F-4D97-AF65-F5344CB8AC3E}">
        <p14:creationId xmlns:p14="http://schemas.microsoft.com/office/powerpoint/2010/main" val="424057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101" y="0"/>
            <a:ext cx="11841096" cy="66842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35" y="307361"/>
            <a:ext cx="10725430" cy="5962810"/>
          </a:xfrm>
          <a:prstGeom prst="rect">
            <a:avLst/>
          </a:prstGeom>
        </p:spPr>
      </p:pic>
    </p:spTree>
    <p:extLst>
      <p:ext uri="{BB962C8B-B14F-4D97-AF65-F5344CB8AC3E}">
        <p14:creationId xmlns:p14="http://schemas.microsoft.com/office/powerpoint/2010/main" val="315430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D7EA-365B-9DB5-323A-AC5FB2BC0A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51AFDD8-2A04-32B4-1CD9-61B908001762}"/>
              </a:ext>
            </a:extLst>
          </p:cNvPr>
          <p:cNvSpPr>
            <a:spLocks noGrp="1"/>
          </p:cNvSpPr>
          <p:nvPr>
            <p:ph idx="1"/>
          </p:nvPr>
        </p:nvSpPr>
        <p:spPr/>
        <p:txBody>
          <a:bodyPr>
            <a:normAutofit fontScale="85000" lnSpcReduction="10000"/>
          </a:bodyPr>
          <a:lstStyle/>
          <a:p>
            <a:pPr algn="just"/>
            <a:r>
              <a:rPr lang="en-US" sz="2800" dirty="0">
                <a:latin typeface="Times New Roman" panose="02020603050405020304" pitchFamily="18" charset="0"/>
                <a:cs typeface="Times New Roman" panose="02020603050405020304" pitchFamily="18" charset="0"/>
              </a:rPr>
              <a:t>NFS is based on the client-server paradigm. </a:t>
            </a:r>
          </a:p>
          <a:p>
            <a:pPr algn="just"/>
            <a:r>
              <a:rPr lang="en-US" sz="2800" dirty="0">
                <a:latin typeface="Times New Roman" panose="02020603050405020304" pitchFamily="18" charset="0"/>
                <a:cs typeface="Times New Roman" panose="02020603050405020304" pitchFamily="18" charset="0"/>
              </a:rPr>
              <a:t>The client runs on the local host, while the server is at the site of the remote file system.</a:t>
            </a:r>
          </a:p>
          <a:p>
            <a:pPr algn="just"/>
            <a:r>
              <a:rPr lang="en-US" sz="2800" dirty="0">
                <a:latin typeface="Times New Roman" panose="02020603050405020304" pitchFamily="18" charset="0"/>
                <a:cs typeface="Times New Roman" panose="02020603050405020304" pitchFamily="18" charset="0"/>
              </a:rPr>
              <a:t> The client and the server interact by means of Remote Procedure Calls (RPCs), Figure 6.4. </a:t>
            </a:r>
          </a:p>
          <a:p>
            <a:pPr algn="just"/>
            <a:r>
              <a:rPr lang="en-US" sz="2800" dirty="0">
                <a:latin typeface="Times New Roman" panose="02020603050405020304" pitchFamily="18" charset="0"/>
                <a:cs typeface="Times New Roman" panose="02020603050405020304" pitchFamily="18" charset="0"/>
              </a:rPr>
              <a:t>The API interface of the local file system distinguishes file operations on a local file from the ones on a remote file and, in the later case, invokes the RPC client. </a:t>
            </a:r>
          </a:p>
          <a:p>
            <a:pPr algn="just"/>
            <a:r>
              <a:rPr lang="en-US" sz="2800" dirty="0">
                <a:latin typeface="Times New Roman" panose="02020603050405020304" pitchFamily="18" charset="0"/>
                <a:cs typeface="Times New Roman" panose="02020603050405020304" pitchFamily="18" charset="0"/>
              </a:rPr>
              <a:t>The API for a UNIX file system, the calls made by the RPC client in response to API calls issued by a user program for a remote file system, as well as some of the actions carried out by the NFS server in response to an RPC call.</a:t>
            </a:r>
          </a:p>
          <a:p>
            <a:pPr algn="just"/>
            <a:r>
              <a:rPr lang="en-US" sz="2800" dirty="0">
                <a:latin typeface="Times New Roman" panose="02020603050405020304" pitchFamily="18" charset="0"/>
                <a:cs typeface="Times New Roman" panose="02020603050405020304" pitchFamily="18" charset="0"/>
              </a:rPr>
              <a:t> NFS uses a </a:t>
            </a:r>
            <a:r>
              <a:rPr lang="en-US" sz="2800" dirty="0" err="1">
                <a:latin typeface="Times New Roman" panose="02020603050405020304" pitchFamily="18" charset="0"/>
                <a:cs typeface="Times New Roman" panose="02020603050405020304" pitchFamily="18" charset="0"/>
              </a:rPr>
              <a:t>vnode</a:t>
            </a:r>
            <a:r>
              <a:rPr lang="en-US" sz="2800" dirty="0">
                <a:latin typeface="Times New Roman" panose="02020603050405020304" pitchFamily="18" charset="0"/>
                <a:cs typeface="Times New Roman" panose="02020603050405020304" pitchFamily="18" charset="0"/>
              </a:rPr>
              <a:t> layer to distinguish between operations on local and remote files as shown in Figure 6.4.</a:t>
            </a:r>
          </a:p>
          <a:p>
            <a:endParaRPr lang="en-IN" dirty="0"/>
          </a:p>
        </p:txBody>
      </p:sp>
    </p:spTree>
    <p:extLst>
      <p:ext uri="{BB962C8B-B14F-4D97-AF65-F5344CB8AC3E}">
        <p14:creationId xmlns:p14="http://schemas.microsoft.com/office/powerpoint/2010/main" val="4091509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160" y="142820"/>
            <a:ext cx="11594567" cy="6657550"/>
          </a:xfrm>
        </p:spPr>
        <p:txBody>
          <a:bodyPr>
            <a:normAutofit/>
          </a:bodyPr>
          <a:lstStyle/>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A remote file is uniquely identified by a file handle (</a:t>
            </a:r>
            <a:r>
              <a:rPr lang="en-US" sz="2400" dirty="0" err="1">
                <a:latin typeface="Times New Roman" panose="02020603050405020304" pitchFamily="18" charset="0"/>
                <a:cs typeface="Times New Roman" panose="02020603050405020304" pitchFamily="18" charset="0"/>
              </a:rPr>
              <a:t>fh</a:t>
            </a:r>
            <a:r>
              <a:rPr lang="en-US" sz="2400" dirty="0">
                <a:latin typeface="Times New Roman" panose="02020603050405020304" pitchFamily="18" charset="0"/>
                <a:cs typeface="Times New Roman" panose="02020603050405020304" pitchFamily="18" charset="0"/>
              </a:rPr>
              <a:t>), rather than a file descriptor. </a:t>
            </a:r>
          </a:p>
          <a:p>
            <a:pPr marL="0" indent="0" algn="just">
              <a:buNone/>
            </a:pPr>
            <a:r>
              <a:rPr lang="en-US" sz="2400" dirty="0">
                <a:latin typeface="Times New Roman" panose="02020603050405020304" pitchFamily="18" charset="0"/>
                <a:cs typeface="Times New Roman" panose="02020603050405020304" pitchFamily="18" charset="0"/>
              </a:rPr>
              <a:t>The file handle is a 32-byte internal name, a combination of the file system identification, an </a:t>
            </a:r>
            <a:r>
              <a:rPr lang="en-US" sz="2400" dirty="0" err="1">
                <a:latin typeface="Times New Roman" panose="02020603050405020304" pitchFamily="18" charset="0"/>
                <a:cs typeface="Times New Roman" panose="02020603050405020304" pitchFamily="18" charset="0"/>
              </a:rPr>
              <a:t>inode</a:t>
            </a:r>
            <a:r>
              <a:rPr lang="en-US" sz="2400" dirty="0">
                <a:latin typeface="Times New Roman" panose="02020603050405020304" pitchFamily="18" charset="0"/>
                <a:cs typeface="Times New Roman" panose="02020603050405020304" pitchFamily="18" charset="0"/>
              </a:rPr>
              <a:t> number, and a generation number. </a:t>
            </a:r>
          </a:p>
          <a:p>
            <a:pPr marL="0" indent="0" algn="just">
              <a:buNone/>
            </a:pPr>
            <a:r>
              <a:rPr lang="en-US" sz="2400" dirty="0">
                <a:latin typeface="Times New Roman" panose="02020603050405020304" pitchFamily="18" charset="0"/>
                <a:cs typeface="Times New Roman" panose="02020603050405020304" pitchFamily="18" charset="0"/>
              </a:rPr>
              <a:t>The file handle allows the system to locate the remote file system and the file on that system; the generation number allows the system to reuse the </a:t>
            </a:r>
            <a:r>
              <a:rPr lang="en-US" sz="2400" dirty="0" err="1">
                <a:latin typeface="Times New Roman" panose="02020603050405020304" pitchFamily="18" charset="0"/>
                <a:cs typeface="Times New Roman" panose="02020603050405020304" pitchFamily="18" charset="0"/>
              </a:rPr>
              <a:t>inode</a:t>
            </a:r>
            <a:r>
              <a:rPr lang="en-US" sz="2400" dirty="0">
                <a:latin typeface="Times New Roman" panose="02020603050405020304" pitchFamily="18" charset="0"/>
                <a:cs typeface="Times New Roman" panose="02020603050405020304" pitchFamily="18" charset="0"/>
              </a:rPr>
              <a:t> numbers and ensures a correct semantics when multiple clients operate on the same remote file. </a:t>
            </a:r>
          </a:p>
          <a:p>
            <a:pPr marL="0" indent="0" algn="just">
              <a:buNone/>
            </a:pPr>
            <a:r>
              <a:rPr lang="en-US" sz="2400" dirty="0">
                <a:latin typeface="Times New Roman" panose="02020603050405020304" pitchFamily="18" charset="0"/>
                <a:cs typeface="Times New Roman" panose="02020603050405020304" pitchFamily="18" charset="0"/>
              </a:rPr>
              <a:t>While many RPC calls, such as Read, are idempotent to communication failures could sometimes lead to an unexpected behavior. Indeed, if the network fails to deliver the response to a Read RPC, then the call can be repeated without any side effects. </a:t>
            </a:r>
          </a:p>
          <a:p>
            <a:endParaRPr lang="en-US" sz="1400" dirty="0"/>
          </a:p>
          <a:p>
            <a:endParaRPr lang="en-US" dirty="0"/>
          </a:p>
        </p:txBody>
      </p:sp>
    </p:spTree>
    <p:extLst>
      <p:ext uri="{BB962C8B-B14F-4D97-AF65-F5344CB8AC3E}">
        <p14:creationId xmlns:p14="http://schemas.microsoft.com/office/powerpoint/2010/main" val="3641365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0284-CE27-1694-DBE3-BFFAD322E20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725E8BA-3FB3-E316-7F33-319F5F5F9D41}"/>
              </a:ext>
            </a:extLst>
          </p:cNvPr>
          <p:cNvSpPr>
            <a:spLocks noGrp="1"/>
          </p:cNvSpPr>
          <p:nvPr>
            <p:ph idx="1"/>
          </p:nvPr>
        </p:nvSpPr>
        <p:spPr/>
        <p:txBody>
          <a:bodyPr/>
          <a:lstStyle/>
          <a:p>
            <a:pPr marL="0" indent="0" algn="just">
              <a:buNone/>
            </a:pPr>
            <a:r>
              <a:rPr lang="en-US" sz="2800" dirty="0">
                <a:latin typeface="Times New Roman" panose="02020603050405020304" pitchFamily="18" charset="0"/>
                <a:cs typeface="Times New Roman" panose="02020603050405020304" pitchFamily="18" charset="0"/>
              </a:rPr>
              <a:t>By contrast, when the network fails to deliver the response to the RPC, the second call returns an error code to the user if the call was successful the first time; if the server fails to execute the first call then the second call returns normally. </a:t>
            </a:r>
          </a:p>
          <a:p>
            <a:pPr marL="0" indent="0" algn="just">
              <a:buNone/>
            </a:pPr>
            <a:r>
              <a:rPr lang="en-US" sz="2800" dirty="0">
                <a:latin typeface="Times New Roman" panose="02020603050405020304" pitchFamily="18" charset="0"/>
                <a:cs typeface="Times New Roman" panose="02020603050405020304" pitchFamily="18" charset="0"/>
              </a:rPr>
              <a:t>Note: There is no Close RPC because this action only makes changes to the open file data structure of the process and does not affect the remote file.</a:t>
            </a:r>
          </a:p>
          <a:p>
            <a:pPr marL="0" indent="0" algn="just">
              <a:buNone/>
            </a:pPr>
            <a:r>
              <a:rPr lang="en-US" sz="2800" dirty="0">
                <a:latin typeface="Times New Roman" panose="02020603050405020304" pitchFamily="18" charset="0"/>
                <a:cs typeface="Times New Roman" panose="02020603050405020304" pitchFamily="18" charset="0"/>
              </a:rPr>
              <a:t>The NFS has undergone significant transformations along the years and it has evolved from Version 2, Version 3 and then to Version 4.</a:t>
            </a:r>
          </a:p>
          <a:p>
            <a:endParaRPr lang="en-IN" dirty="0"/>
          </a:p>
        </p:txBody>
      </p:sp>
    </p:spTree>
    <p:extLst>
      <p:ext uri="{BB962C8B-B14F-4D97-AF65-F5344CB8AC3E}">
        <p14:creationId xmlns:p14="http://schemas.microsoft.com/office/powerpoint/2010/main" val="401522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32" y="115696"/>
            <a:ext cx="11871960" cy="6632575"/>
          </a:xfrm>
        </p:spPr>
        <p:txBody>
          <a:bodyPr>
            <a:noAutofit/>
          </a:bodyPr>
          <a:lstStyle/>
          <a:p>
            <a:pPr algn="just"/>
            <a:r>
              <a:rPr lang="en-US" sz="2400" b="1" dirty="0">
                <a:latin typeface="Times New Roman" panose="02020603050405020304" pitchFamily="18" charset="0"/>
                <a:cs typeface="Times New Roman" panose="02020603050405020304" pitchFamily="18" charset="0"/>
              </a:rPr>
              <a:t>Andrew File System: </a:t>
            </a:r>
            <a:r>
              <a:rPr lang="en-US" sz="2400" dirty="0">
                <a:latin typeface="Times New Roman" panose="02020603050405020304" pitchFamily="18" charset="0"/>
                <a:cs typeface="Times New Roman" panose="02020603050405020304" pitchFamily="18" charset="0"/>
              </a:rPr>
              <a:t> AFS is a distributed file system developed in the late 1980s at Carnegie Mellon University (CMU) in collaboration with IBM.</a:t>
            </a:r>
          </a:p>
          <a:p>
            <a:pPr algn="just"/>
            <a:r>
              <a:rPr lang="en-US" sz="2400" dirty="0">
                <a:latin typeface="Times New Roman" panose="02020603050405020304" pitchFamily="18" charset="0"/>
                <a:cs typeface="Times New Roman" panose="02020603050405020304" pitchFamily="18" charset="0"/>
              </a:rPr>
              <a:t>The designers of the systems envisioned a very large number of workstations interconnected with a relatively small number of servers; This concept bring up the Andrew workstation would connect up to 10 000 workstations. </a:t>
            </a:r>
          </a:p>
          <a:p>
            <a:pPr algn="just"/>
            <a:r>
              <a:rPr lang="en-US" sz="2400" dirty="0">
                <a:latin typeface="Times New Roman" panose="02020603050405020304" pitchFamily="18" charset="0"/>
                <a:cs typeface="Times New Roman" panose="02020603050405020304" pitchFamily="18" charset="0"/>
              </a:rPr>
              <a:t>The set of trusted servers in AFS form a structure called Vice. The workstation OS, 4.2BSD UNIX, intercepts file system calls and forwards them to a user-level process called </a:t>
            </a:r>
            <a:r>
              <a:rPr lang="en-US" sz="2400" dirty="0">
                <a:solidFill>
                  <a:srgbClr val="FF0000"/>
                </a:solidFill>
                <a:latin typeface="Times New Roman" panose="02020603050405020304" pitchFamily="18" charset="0"/>
                <a:cs typeface="Times New Roman" panose="02020603050405020304" pitchFamily="18" charset="0"/>
              </a:rPr>
              <a:t>Venus</a:t>
            </a:r>
            <a:r>
              <a:rPr lang="en-US" sz="2400" dirty="0">
                <a:latin typeface="Times New Roman" panose="02020603050405020304" pitchFamily="18" charset="0"/>
                <a:cs typeface="Times New Roman" panose="02020603050405020304" pitchFamily="18" charset="0"/>
              </a:rPr>
              <a:t> which caches files from Vice and stores modified copies of files back on the servers they came from. </a:t>
            </a:r>
          </a:p>
          <a:p>
            <a:pPr algn="just"/>
            <a:r>
              <a:rPr lang="en-US" sz="2400" dirty="0">
                <a:latin typeface="Times New Roman" panose="02020603050405020304" pitchFamily="18" charset="0"/>
                <a:cs typeface="Times New Roman" panose="02020603050405020304" pitchFamily="18" charset="0"/>
              </a:rPr>
              <a:t>Reading and writing operations are performed directly on the cached copy of the file and bypass Venus. </a:t>
            </a:r>
          </a:p>
          <a:p>
            <a:pPr algn="just"/>
            <a:r>
              <a:rPr lang="en-US" sz="2400" dirty="0">
                <a:latin typeface="Times New Roman" panose="02020603050405020304" pitchFamily="18" charset="0"/>
                <a:cs typeface="Times New Roman" panose="02020603050405020304" pitchFamily="18" charset="0"/>
              </a:rPr>
              <a:t>Only when a file is opened or closed does Venus communicate with Vice.</a:t>
            </a:r>
          </a:p>
          <a:p>
            <a:pPr algn="just"/>
            <a:r>
              <a:rPr lang="en-US" sz="2400" dirty="0">
                <a:latin typeface="Times New Roman" panose="02020603050405020304" pitchFamily="18" charset="0"/>
                <a:cs typeface="Times New Roman" panose="02020603050405020304" pitchFamily="18" charset="0"/>
              </a:rPr>
              <a:t> The AFS design is on performance, security, and simple management of the file system . </a:t>
            </a:r>
          </a:p>
          <a:p>
            <a:pPr algn="just"/>
            <a:r>
              <a:rPr lang="en-US" sz="2400" dirty="0">
                <a:latin typeface="Times New Roman" panose="02020603050405020304" pitchFamily="18" charset="0"/>
                <a:cs typeface="Times New Roman" panose="02020603050405020304" pitchFamily="18" charset="0"/>
              </a:rPr>
              <a:t>The local disks of a workstations act as persistent cache ensuring scalability and reducing the response time. </a:t>
            </a:r>
          </a:p>
          <a:p>
            <a:pPr algn="just"/>
            <a:r>
              <a:rPr lang="en-US" sz="2400" dirty="0">
                <a:latin typeface="Times New Roman" panose="02020603050405020304" pitchFamily="18" charset="0"/>
                <a:cs typeface="Times New Roman" panose="02020603050405020304" pitchFamily="18" charset="0"/>
              </a:rPr>
              <a:t>The master copy of a file residing on one of the servers is updated only when the file is modified. This strategy reduces the server load and improves the system performance. </a:t>
            </a:r>
          </a:p>
        </p:txBody>
      </p:sp>
    </p:spTree>
    <p:extLst>
      <p:ext uri="{BB962C8B-B14F-4D97-AF65-F5344CB8AC3E}">
        <p14:creationId xmlns:p14="http://schemas.microsoft.com/office/powerpoint/2010/main" val="343273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72" y="89032"/>
            <a:ext cx="11702143" cy="5904513"/>
          </a:xfrm>
        </p:spPr>
        <p:txBody>
          <a:bodyPr>
            <a:normAutofit/>
          </a:bodyPr>
          <a:lstStyle/>
          <a:p>
            <a:pPr algn="just"/>
            <a:r>
              <a:rPr lang="en-US" sz="2400" dirty="0">
                <a:latin typeface="Times New Roman" panose="02020603050405020304" pitchFamily="18" charset="0"/>
                <a:cs typeface="Times New Roman" panose="02020603050405020304" pitchFamily="18" charset="0"/>
              </a:rPr>
              <a:t>The AFS design has improved security. The communications between clients and servers are encrypted and all file operations require secure network connections. </a:t>
            </a:r>
          </a:p>
          <a:p>
            <a:pPr algn="just"/>
            <a:r>
              <a:rPr lang="en-US" sz="2400" dirty="0">
                <a:latin typeface="Times New Roman" panose="02020603050405020304" pitchFamily="18" charset="0"/>
                <a:cs typeface="Times New Roman" panose="02020603050405020304" pitchFamily="18" charset="0"/>
              </a:rPr>
              <a:t>When a user signs in to a workstation the password is used to obtain security tokens from an authentication server. These tokens are then used every time a file operation requires a secure network connection. </a:t>
            </a:r>
          </a:p>
          <a:p>
            <a:pPr algn="just"/>
            <a:r>
              <a:rPr lang="en-US" sz="2400" dirty="0">
                <a:latin typeface="Times New Roman" panose="02020603050405020304" pitchFamily="18" charset="0"/>
                <a:cs typeface="Times New Roman" panose="02020603050405020304" pitchFamily="18" charset="0"/>
              </a:rPr>
              <a:t>AFS uses Access Control Lists (ACLs) to allows control sharing of the data. </a:t>
            </a:r>
          </a:p>
          <a:p>
            <a:pPr algn="just"/>
            <a:r>
              <a:rPr lang="en-US" sz="2400" dirty="0">
                <a:latin typeface="Times New Roman" panose="02020603050405020304" pitchFamily="18" charset="0"/>
                <a:cs typeface="Times New Roman" panose="02020603050405020304" pitchFamily="18" charset="0"/>
              </a:rPr>
              <a:t>An ACL specifies the access rights of an individual user or of a group of users. A set of tools support the management of ACLs. </a:t>
            </a:r>
          </a:p>
          <a:p>
            <a:pPr algn="just"/>
            <a:r>
              <a:rPr lang="en-US" sz="2400" dirty="0">
                <a:latin typeface="Times New Roman" panose="02020603050405020304" pitchFamily="18" charset="0"/>
                <a:cs typeface="Times New Roman" panose="02020603050405020304" pitchFamily="18" charset="0"/>
              </a:rPr>
              <a:t>Files could be accessed from any location and could be moved automatically at the request of system administrators without user’s involvement and inconvenience. </a:t>
            </a:r>
          </a:p>
          <a:p>
            <a:pPr algn="just"/>
            <a:r>
              <a:rPr lang="en-US" sz="2400" dirty="0">
                <a:latin typeface="Times New Roman" panose="02020603050405020304" pitchFamily="18" charset="0"/>
                <a:cs typeface="Times New Roman" panose="02020603050405020304" pitchFamily="18" charset="0"/>
              </a:rPr>
              <a:t>Servers reduces the efforts related to system administration as operations such as backups affect only the servers while workstations can be added, removed, or moved from one location to another without administrative intervention.</a:t>
            </a:r>
          </a:p>
          <a:p>
            <a:endParaRPr lang="en-US" dirty="0"/>
          </a:p>
        </p:txBody>
      </p:sp>
    </p:spTree>
    <p:extLst>
      <p:ext uri="{BB962C8B-B14F-4D97-AF65-F5344CB8AC3E}">
        <p14:creationId xmlns:p14="http://schemas.microsoft.com/office/powerpoint/2010/main" val="192718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940319-6A2D-EF59-E6FC-D37856913F06}"/>
              </a:ext>
            </a:extLst>
          </p:cNvPr>
          <p:cNvSpPr>
            <a:spLocks noGrp="1"/>
          </p:cNvSpPr>
          <p:nvPr>
            <p:ph type="ftr" sz="quarter" idx="11"/>
          </p:nvPr>
        </p:nvSpPr>
        <p:spPr/>
        <p:txBody>
          <a:bodyPr/>
          <a:lstStyle/>
          <a:p>
            <a:r>
              <a:rPr lang="en-US"/>
              <a:t>P. Soubhagyalakshmi</a:t>
            </a:r>
          </a:p>
        </p:txBody>
      </p:sp>
      <p:pic>
        <p:nvPicPr>
          <p:cNvPr id="6" name="Picture 5">
            <a:extLst>
              <a:ext uri="{FF2B5EF4-FFF2-40B4-BE49-F238E27FC236}">
                <a16:creationId xmlns:a16="http://schemas.microsoft.com/office/drawing/2014/main" id="{A139D059-B0F3-D733-8D9D-58C65B861804}"/>
              </a:ext>
            </a:extLst>
          </p:cNvPr>
          <p:cNvPicPr>
            <a:picLocks noChangeAspect="1"/>
          </p:cNvPicPr>
          <p:nvPr/>
        </p:nvPicPr>
        <p:blipFill>
          <a:blip r:embed="rId2"/>
          <a:stretch>
            <a:fillRect/>
          </a:stretch>
        </p:blipFill>
        <p:spPr>
          <a:xfrm>
            <a:off x="-74645" y="1"/>
            <a:ext cx="12266645" cy="6858000"/>
          </a:xfrm>
          <a:prstGeom prst="rect">
            <a:avLst/>
          </a:prstGeom>
        </p:spPr>
      </p:pic>
    </p:spTree>
    <p:extLst>
      <p:ext uri="{BB962C8B-B14F-4D97-AF65-F5344CB8AC3E}">
        <p14:creationId xmlns:p14="http://schemas.microsoft.com/office/powerpoint/2010/main" val="183194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A25B-6307-649F-3B9B-A03492246815}"/>
              </a:ext>
            </a:extLst>
          </p:cNvPr>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INTRODUCTION</a:t>
            </a:r>
            <a:br>
              <a:rPr lang="en-US" sz="4400" b="1"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8E39F9BD-49CA-40DC-EAAD-B5C7B168A5F7}"/>
              </a:ext>
            </a:extLst>
          </p:cNvPr>
          <p:cNvSpPr>
            <a:spLocks noGrp="1"/>
          </p:cNvSpPr>
          <p:nvPr>
            <p:ph idx="1"/>
          </p:nvPr>
        </p:nvSpPr>
        <p:spPr/>
        <p:txBody>
          <a:bodyPr>
            <a:normAutofit lnSpcReduction="10000"/>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Annual global IP traffic passed the zettabyte, 1000 exabytes [EB] threshold by the end of 2016, and  reached 2.3 ZB per year by 2020</a:t>
            </a:r>
          </a:p>
          <a:p>
            <a:pPr marL="342900" indent="-342900"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Storage and processing</a:t>
            </a:r>
            <a:r>
              <a:rPr lang="en-US" sz="2800" dirty="0">
                <a:latin typeface="Times New Roman" panose="02020603050405020304" pitchFamily="18" charset="0"/>
                <a:cs typeface="Times New Roman" panose="02020603050405020304" pitchFamily="18" charset="0"/>
              </a:rPr>
              <a:t>: Data analytics uses the very large volumes of data collected by many organizations to optimize their businesses.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Applications in many areas of science, including genomics, structural biology, high energy physics, astronomy, meteorology, and the study of the environment, carry out complex analysis of data sets often of the order of terabytes</a:t>
            </a:r>
          </a:p>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cloud is a large-scale distributed system with a very large number of components which must work in parallel. The management of the large collection of storage systems poses significant challenges.</a:t>
            </a:r>
          </a:p>
          <a:p>
            <a:endParaRPr lang="en-IN" dirty="0"/>
          </a:p>
        </p:txBody>
      </p:sp>
    </p:spTree>
    <p:extLst>
      <p:ext uri="{BB962C8B-B14F-4D97-AF65-F5344CB8AC3E}">
        <p14:creationId xmlns:p14="http://schemas.microsoft.com/office/powerpoint/2010/main" val="92427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96" y="124840"/>
            <a:ext cx="11725656" cy="6531991"/>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GENERAL PARALLEL FILE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 y="618344"/>
            <a:ext cx="10674813" cy="5702311"/>
          </a:xfrm>
          <a:prstGeom prst="rect">
            <a:avLst/>
          </a:prstGeom>
        </p:spPr>
      </p:pic>
    </p:spTree>
    <p:extLst>
      <p:ext uri="{BB962C8B-B14F-4D97-AF65-F5344CB8AC3E}">
        <p14:creationId xmlns:p14="http://schemas.microsoft.com/office/powerpoint/2010/main" val="139877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996" y="1143393"/>
            <a:ext cx="10459616" cy="4351338"/>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general parallel file system</a:t>
            </a:r>
            <a:r>
              <a:rPr lang="en-US" sz="2400" dirty="0">
                <a:latin typeface="Times New Roman" panose="02020603050405020304" pitchFamily="18" charset="0"/>
                <a:cs typeface="Times New Roman" panose="02020603050405020304" pitchFamily="18" charset="0"/>
              </a:rPr>
              <a:t> is a type of storage system designed to store data across multiple networked servers and to facilitate high-performance access through simultaneous, coordinated input/output operations (IOPS) between clients and storage nodes. </a:t>
            </a:r>
          </a:p>
          <a:p>
            <a:pPr marL="0" indent="0" algn="just">
              <a:buNone/>
            </a:pPr>
            <a:r>
              <a:rPr lang="en-US" sz="2400" dirty="0">
                <a:latin typeface="Times New Roman" panose="02020603050405020304" pitchFamily="18" charset="0"/>
                <a:cs typeface="Times New Roman" panose="02020603050405020304" pitchFamily="18" charset="0"/>
              </a:rPr>
              <a:t>IBM General Parallel File System (GPFS) is a high-performance clustered file system software. It can be deployed in shared-disk or shared-nothing distributed parallel modes.</a:t>
            </a:r>
          </a:p>
        </p:txBody>
      </p:sp>
    </p:spTree>
    <p:extLst>
      <p:ext uri="{BB962C8B-B14F-4D97-AF65-F5344CB8AC3E}">
        <p14:creationId xmlns:p14="http://schemas.microsoft.com/office/powerpoint/2010/main" val="241456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0512-13D3-9A5D-FB5F-8BCCD95BC34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738DA5B-82AA-FD70-1DD3-BA6C77C9649E}"/>
              </a:ext>
            </a:extLst>
          </p:cNvPr>
          <p:cNvSpPr>
            <a:spLocks noGrp="1"/>
          </p:cNvSpPr>
          <p:nvPr>
            <p:ph idx="1"/>
          </p:nvPr>
        </p:nvSpPr>
        <p:spPr/>
        <p:txBody>
          <a:bodyPr/>
          <a:lstStyle/>
          <a:p>
            <a:r>
              <a:rPr lang="en-US" dirty="0"/>
              <a:t>The General Parallel File System (GPFS) [317] was developed at IBM in the early 2000s as a successor to the </a:t>
            </a:r>
            <a:r>
              <a:rPr lang="en-US" dirty="0" err="1"/>
              <a:t>TigerShark</a:t>
            </a:r>
            <a:r>
              <a:rPr lang="en-US" dirty="0"/>
              <a:t> multimedia file system [159]. </a:t>
            </a:r>
          </a:p>
          <a:p>
            <a:r>
              <a:rPr lang="en-US" dirty="0"/>
              <a:t>GPFS is a parallel file system that emulates closely the behavior of a general-purpose POSIX system running on a single system.</a:t>
            </a:r>
          </a:p>
          <a:p>
            <a:r>
              <a:rPr lang="en-US" dirty="0"/>
              <a:t> GPFS was designed for optimal performance of large clusters; it can support a file system of up to 4 PB consisting of up to 4, 096 disks of 1 TB each (see Figure 8.6)</a:t>
            </a:r>
            <a:endParaRPr lang="en-IN" dirty="0"/>
          </a:p>
        </p:txBody>
      </p:sp>
    </p:spTree>
    <p:extLst>
      <p:ext uri="{BB962C8B-B14F-4D97-AF65-F5344CB8AC3E}">
        <p14:creationId xmlns:p14="http://schemas.microsoft.com/office/powerpoint/2010/main" val="97924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CB92-99AE-6C8E-3B7B-5B3DA2C7A24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4AA8687-DCA7-D19A-100A-586E755AFFDF}"/>
              </a:ext>
            </a:extLst>
          </p:cNvPr>
          <p:cNvSpPr>
            <a:spLocks noGrp="1"/>
          </p:cNvSpPr>
          <p:nvPr>
            <p:ph idx="1"/>
          </p:nvPr>
        </p:nvSpPr>
        <p:spPr/>
        <p:txBody>
          <a:bodyPr>
            <a:normAutofit fontScale="92500"/>
          </a:bodyPr>
          <a:lstStyle/>
          <a:p>
            <a:pPr algn="just"/>
            <a:r>
              <a:rPr lang="en-US" dirty="0"/>
              <a:t>The maximum file size is                   bytes. A file consists of blocks of equal size, ranging from 16 KB to 1 MB striped across several disks.</a:t>
            </a:r>
          </a:p>
          <a:p>
            <a:pPr algn="just"/>
            <a:r>
              <a:rPr lang="en-US" dirty="0"/>
              <a:t> The system could support not only very large files but also a very large number of files. </a:t>
            </a:r>
          </a:p>
          <a:p>
            <a:pPr algn="just"/>
            <a:r>
              <a:rPr lang="en-US" dirty="0"/>
              <a:t>The directories use extensible hashing techniques5 to access a file.</a:t>
            </a:r>
          </a:p>
          <a:p>
            <a:pPr algn="just"/>
            <a:r>
              <a:rPr lang="en-US" dirty="0"/>
              <a:t> The system maintains user data, file metadata such as the time when last modified, and file system metadata such as allocation maps.</a:t>
            </a:r>
          </a:p>
          <a:p>
            <a:pPr algn="just"/>
            <a:r>
              <a:rPr lang="en-US" dirty="0"/>
              <a:t> Metadata, such as file attributes and data block addresses, is stored in </a:t>
            </a:r>
            <a:r>
              <a:rPr lang="en-US" dirty="0" err="1"/>
              <a:t>inodes</a:t>
            </a:r>
            <a:r>
              <a:rPr lang="en-US" dirty="0"/>
              <a:t> and indirect blocks. </a:t>
            </a:r>
          </a:p>
          <a:p>
            <a:pPr algn="just"/>
            <a:r>
              <a:rPr lang="en-US" dirty="0"/>
              <a:t>Reliability is a major concern in a system with many physical components</a:t>
            </a:r>
            <a:endParaRPr lang="en-IN" dirty="0"/>
          </a:p>
        </p:txBody>
      </p:sp>
      <p:pic>
        <p:nvPicPr>
          <p:cNvPr id="6" name="Picture 5">
            <a:extLst>
              <a:ext uri="{FF2B5EF4-FFF2-40B4-BE49-F238E27FC236}">
                <a16:creationId xmlns:a16="http://schemas.microsoft.com/office/drawing/2014/main" id="{C0829563-89A8-0A6E-76A7-3F1177582A8D}"/>
              </a:ext>
            </a:extLst>
          </p:cNvPr>
          <p:cNvPicPr>
            <a:picLocks noChangeAspect="1"/>
          </p:cNvPicPr>
          <p:nvPr/>
        </p:nvPicPr>
        <p:blipFill>
          <a:blip r:embed="rId2"/>
          <a:stretch>
            <a:fillRect/>
          </a:stretch>
        </p:blipFill>
        <p:spPr>
          <a:xfrm>
            <a:off x="4847758" y="1870075"/>
            <a:ext cx="891617" cy="358171"/>
          </a:xfrm>
          <a:prstGeom prst="rect">
            <a:avLst/>
          </a:prstGeom>
        </p:spPr>
      </p:pic>
    </p:spTree>
    <p:extLst>
      <p:ext uri="{BB962C8B-B14F-4D97-AF65-F5344CB8AC3E}">
        <p14:creationId xmlns:p14="http://schemas.microsoft.com/office/powerpoint/2010/main" val="230313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A841-A2F6-1176-5265-76012D1183F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4684AFE-6CB3-9249-2D17-5CF8B86BFB5F}"/>
              </a:ext>
            </a:extLst>
          </p:cNvPr>
          <p:cNvSpPr>
            <a:spLocks noGrp="1"/>
          </p:cNvSpPr>
          <p:nvPr>
            <p:ph idx="1"/>
          </p:nvPr>
        </p:nvSpPr>
        <p:spPr/>
        <p:txBody>
          <a:bodyPr>
            <a:normAutofit fontScale="92500" lnSpcReduction="10000"/>
          </a:bodyPr>
          <a:lstStyle/>
          <a:p>
            <a:pPr algn="just"/>
            <a:r>
              <a:rPr lang="en-US" dirty="0"/>
              <a:t>To recover from system failures, GPFS records all metadata updates in a write-ahead log file. </a:t>
            </a:r>
          </a:p>
          <a:p>
            <a:pPr algn="just"/>
            <a:r>
              <a:rPr lang="en-US" dirty="0">
                <a:solidFill>
                  <a:srgbClr val="FF0000"/>
                </a:solidFill>
              </a:rPr>
              <a:t>Write-ahead</a:t>
            </a:r>
            <a:r>
              <a:rPr lang="en-US" dirty="0"/>
              <a:t> means that updates are written to persistent storage only after the log records have been written. </a:t>
            </a:r>
          </a:p>
          <a:p>
            <a:pPr algn="just"/>
            <a:r>
              <a:rPr lang="en-US" dirty="0"/>
              <a:t>For example, when a new file is created, a directory block must be updated and an </a:t>
            </a:r>
            <a:r>
              <a:rPr lang="en-US" dirty="0" err="1"/>
              <a:t>inode</a:t>
            </a:r>
            <a:r>
              <a:rPr lang="en-US" dirty="0"/>
              <a:t> for the file must be created. </a:t>
            </a:r>
          </a:p>
          <a:p>
            <a:pPr algn="just"/>
            <a:r>
              <a:rPr lang="en-US" dirty="0"/>
              <a:t>These records are transferred from cache to disk after the log records have been written.</a:t>
            </a:r>
          </a:p>
          <a:p>
            <a:pPr algn="just"/>
            <a:r>
              <a:rPr lang="en-US" dirty="0"/>
              <a:t> When the directory block is written and then the I/O node fails before writing the </a:t>
            </a:r>
            <a:r>
              <a:rPr lang="en-US" dirty="0" err="1"/>
              <a:t>inode</a:t>
            </a:r>
            <a:r>
              <a:rPr lang="en-US" dirty="0"/>
              <a:t>, then the system ends up in an inconsistent state and the log file allows the system to recreate the </a:t>
            </a:r>
            <a:r>
              <a:rPr lang="en-US" dirty="0" err="1"/>
              <a:t>inode</a:t>
            </a:r>
            <a:r>
              <a:rPr lang="en-US" dirty="0"/>
              <a:t> record.</a:t>
            </a:r>
            <a:endParaRPr lang="en-IN" dirty="0"/>
          </a:p>
        </p:txBody>
      </p:sp>
    </p:spTree>
    <p:extLst>
      <p:ext uri="{BB962C8B-B14F-4D97-AF65-F5344CB8AC3E}">
        <p14:creationId xmlns:p14="http://schemas.microsoft.com/office/powerpoint/2010/main" val="398107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40DC-4DEE-8D39-5DCA-FD844DD028B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CC7A09C-3FA5-869F-0499-ECB3E7C31CA7}"/>
              </a:ext>
            </a:extLst>
          </p:cNvPr>
          <p:cNvSpPr>
            <a:spLocks noGrp="1"/>
          </p:cNvSpPr>
          <p:nvPr>
            <p:ph idx="1"/>
          </p:nvPr>
        </p:nvSpPr>
        <p:spPr/>
        <p:txBody>
          <a:bodyPr/>
          <a:lstStyle/>
          <a:p>
            <a:r>
              <a:rPr lang="en-US" dirty="0"/>
              <a:t>The log files are maintained by each I/O node for each file system it mounts; thus, any I/O node is able to initiate recovery on behalf of a failed node. </a:t>
            </a:r>
          </a:p>
          <a:p>
            <a:r>
              <a:rPr lang="en-US" dirty="0"/>
              <a:t>Disk parallelism is used to reduce access time. Multiple I/O read requests are issued in parallel and data is prefetched in a buffer pool.</a:t>
            </a:r>
          </a:p>
          <a:p>
            <a:r>
              <a:rPr lang="en-US" dirty="0"/>
              <a:t>In GPFS, consistency and synchronization are ensured by a distributed locking mechanism; a central lock manager grants lock tokens to local lock managers running in each I/O node.</a:t>
            </a:r>
          </a:p>
          <a:p>
            <a:r>
              <a:rPr lang="en-US" dirty="0"/>
              <a:t> Lock tokens are also used by the cache management system.</a:t>
            </a:r>
            <a:endParaRPr lang="en-IN" dirty="0"/>
          </a:p>
        </p:txBody>
      </p:sp>
    </p:spTree>
    <p:extLst>
      <p:ext uri="{BB962C8B-B14F-4D97-AF65-F5344CB8AC3E}">
        <p14:creationId xmlns:p14="http://schemas.microsoft.com/office/powerpoint/2010/main" val="254321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02F4-C061-83EE-CA9E-FC0307D3892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189E62-29D5-160C-7430-8A4BFB29CD5A}"/>
              </a:ext>
            </a:extLst>
          </p:cNvPr>
          <p:cNvSpPr>
            <a:spLocks noGrp="1"/>
          </p:cNvSpPr>
          <p:nvPr>
            <p:ph idx="1"/>
          </p:nvPr>
        </p:nvSpPr>
        <p:spPr/>
        <p:txBody>
          <a:bodyPr>
            <a:normAutofit fontScale="77500" lnSpcReduction="20000"/>
          </a:bodyPr>
          <a:lstStyle/>
          <a:p>
            <a:pPr algn="just"/>
            <a:r>
              <a:rPr lang="en-US" dirty="0"/>
              <a:t>GPFS global data such as access control lists (ACLs), quotas, and configuration data are updated using the distributed locking mechanism. GPFS uses disk maps to manage the disk space.</a:t>
            </a:r>
          </a:p>
          <a:p>
            <a:pPr algn="just"/>
            <a:r>
              <a:rPr lang="en-US" dirty="0"/>
              <a:t> The GPFS block size can be as large as 1 MB, and a typical block size is 256 KB.</a:t>
            </a:r>
          </a:p>
          <a:p>
            <a:pPr algn="just"/>
            <a:r>
              <a:rPr lang="en-US" dirty="0"/>
              <a:t> A block is divided into 32 subblocks to reduce disk fragmentation for small files; thus, the block map has 32 bits to indicate whether a subblock is free or used. </a:t>
            </a:r>
          </a:p>
          <a:p>
            <a:pPr algn="just"/>
            <a:r>
              <a:rPr lang="en-US" dirty="0"/>
              <a:t>The system disk map is partitioned into n regions, and each disk map region is stored on a different I/O node. </a:t>
            </a:r>
          </a:p>
          <a:p>
            <a:pPr algn="just"/>
            <a:r>
              <a:rPr lang="en-US" dirty="0"/>
              <a:t>This strategy reduces conflicts and allows multiple nodes to allocate disk space at the same time.</a:t>
            </a:r>
          </a:p>
          <a:p>
            <a:pPr algn="just"/>
            <a:r>
              <a:rPr lang="en-US" dirty="0"/>
              <a:t> An allocation manager running on one of the I/O nodes is responsible for actions involving multiple disk map regions. </a:t>
            </a:r>
          </a:p>
          <a:p>
            <a:pPr algn="just"/>
            <a:r>
              <a:rPr lang="en-US" dirty="0"/>
              <a:t>For example, it updates free space statistics and helps with deallocation by sending periodic hints of the regions used by individual nodes.</a:t>
            </a:r>
            <a:endParaRPr lang="en-IN" dirty="0"/>
          </a:p>
        </p:txBody>
      </p:sp>
    </p:spTree>
    <p:extLst>
      <p:ext uri="{BB962C8B-B14F-4D97-AF65-F5344CB8AC3E}">
        <p14:creationId xmlns:p14="http://schemas.microsoft.com/office/powerpoint/2010/main" val="72618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GOOGLE FILE SYSTEM</a:t>
            </a:r>
          </a:p>
          <a:p>
            <a:pPr algn="just"/>
            <a:r>
              <a:rPr lang="en-US" sz="2300" dirty="0">
                <a:latin typeface="Times New Roman" panose="02020603050405020304" pitchFamily="18" charset="0"/>
                <a:cs typeface="Times New Roman" panose="02020603050405020304" pitchFamily="18" charset="0"/>
              </a:rPr>
              <a:t>The Google File System provide petabytes of storage to a large user community with diverse needs.</a:t>
            </a:r>
          </a:p>
          <a:p>
            <a:pPr algn="just"/>
            <a:r>
              <a:rPr lang="en-US" sz="2300" dirty="0">
                <a:latin typeface="Times New Roman" panose="02020603050405020304" pitchFamily="18" charset="0"/>
                <a:cs typeface="Times New Roman" panose="02020603050405020304" pitchFamily="18" charset="0"/>
              </a:rPr>
              <a:t>Main concern of the GFS designers was reliability of a system exposed to hardware failures, system software errors, application errors and human errors. The system was designed from the analysis of the file characteristics and the access models. </a:t>
            </a:r>
          </a:p>
          <a:p>
            <a:pPr algn="just"/>
            <a:r>
              <a:rPr lang="en-US" sz="2300" dirty="0">
                <a:latin typeface="Times New Roman" panose="02020603050405020304" pitchFamily="18" charset="0"/>
                <a:cs typeface="Times New Roman" panose="02020603050405020304" pitchFamily="18" charset="0"/>
              </a:rPr>
              <a:t>Important aspects of the GFS design are: </a:t>
            </a:r>
          </a:p>
          <a:p>
            <a:pPr algn="just">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 </a:t>
            </a:r>
            <a:r>
              <a:rPr lang="en-US" sz="2300" dirty="0">
                <a:solidFill>
                  <a:srgbClr val="FF0000"/>
                </a:solidFill>
                <a:latin typeface="Times New Roman" panose="02020603050405020304" pitchFamily="18" charset="0"/>
                <a:cs typeface="Times New Roman" panose="02020603050405020304" pitchFamily="18" charset="0"/>
              </a:rPr>
              <a:t>Scalability and reliability are critical features of the system; they must be considered from the</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beginning rather than at some stage of the design.</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 The vast majority of files range in size from a few GB to hundreds of TB.</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 The most common operation is to append to an existing file; random write operations to a file</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are extremely infrequent.</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 Sequential read operations are the norm.</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 The users process the data in bulk and are less concerned with the response time.</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 The consistency model should be relaxed to simplify the system implementation, but without placing</a:t>
            </a:r>
          </a:p>
          <a:p>
            <a:pPr algn="just">
              <a:buFont typeface="Wingdings" panose="05000000000000000000" pitchFamily="2" charset="2"/>
              <a:buChar char="Ø"/>
            </a:pPr>
            <a:r>
              <a:rPr lang="en-US" sz="2300" dirty="0">
                <a:solidFill>
                  <a:srgbClr val="FF0000"/>
                </a:solidFill>
                <a:latin typeface="Times New Roman" panose="02020603050405020304" pitchFamily="18" charset="0"/>
                <a:cs typeface="Times New Roman" panose="02020603050405020304" pitchFamily="18" charset="0"/>
              </a:rPr>
              <a:t>an additional burden on the application developers.</a:t>
            </a:r>
            <a:endParaRPr lang="en-US"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400" y="430306"/>
            <a:ext cx="9374000" cy="848660"/>
          </a:xfrm>
        </p:spPr>
        <p:txBody>
          <a:bodyPr>
            <a:normAutofit fontScale="90000"/>
          </a:bodyPr>
          <a:lstStyle/>
          <a:p>
            <a:pPr algn="ctr"/>
            <a:r>
              <a:rPr lang="en-US" dirty="0" err="1"/>
              <a:t>DataNode</a:t>
            </a:r>
            <a:br>
              <a:rPr lang="en-US" dirty="0"/>
            </a:br>
            <a:endParaRPr lang="en-US" dirty="0"/>
          </a:p>
        </p:txBody>
      </p:sp>
      <p:sp>
        <p:nvSpPr>
          <p:cNvPr id="3" name="Text Placeholder 2"/>
          <p:cNvSpPr>
            <a:spLocks noGrp="1"/>
          </p:cNvSpPr>
          <p:nvPr>
            <p:ph type="body" idx="1"/>
          </p:nvPr>
        </p:nvSpPr>
        <p:spPr>
          <a:xfrm>
            <a:off x="1738400" y="1195296"/>
            <a:ext cx="9374000" cy="5662705"/>
          </a:xfrm>
        </p:spPr>
        <p:txBody>
          <a:bodyPr/>
          <a:lstStyle/>
          <a:p>
            <a:r>
              <a:rPr lang="en-US" dirty="0">
                <a:solidFill>
                  <a:srgbClr val="002060"/>
                </a:solidFill>
              </a:rPr>
              <a:t>Each slave machine in your cluster will host a </a:t>
            </a:r>
            <a:r>
              <a:rPr lang="en-US" dirty="0" err="1">
                <a:solidFill>
                  <a:srgbClr val="002060"/>
                </a:solidFill>
              </a:rPr>
              <a:t>DataNode</a:t>
            </a:r>
            <a:r>
              <a:rPr lang="en-US" dirty="0">
                <a:solidFill>
                  <a:srgbClr val="002060"/>
                </a:solidFill>
              </a:rPr>
              <a:t> daemon to perform the grunt work of the distributed filesystem </a:t>
            </a:r>
          </a:p>
          <a:p>
            <a:r>
              <a:rPr lang="en-US" dirty="0">
                <a:solidFill>
                  <a:srgbClr val="002060"/>
                </a:solidFill>
              </a:rPr>
              <a:t>A </a:t>
            </a:r>
            <a:r>
              <a:rPr lang="en-US" dirty="0" err="1">
                <a:solidFill>
                  <a:srgbClr val="002060"/>
                </a:solidFill>
              </a:rPr>
              <a:t>DataNode</a:t>
            </a:r>
            <a:r>
              <a:rPr lang="en-US" dirty="0">
                <a:solidFill>
                  <a:srgbClr val="002060"/>
                </a:solidFill>
              </a:rPr>
              <a:t> may communicate with other </a:t>
            </a:r>
            <a:r>
              <a:rPr lang="en-US" dirty="0" err="1">
                <a:solidFill>
                  <a:srgbClr val="002060"/>
                </a:solidFill>
              </a:rPr>
              <a:t>DataNodes</a:t>
            </a:r>
            <a:r>
              <a:rPr lang="en-US" dirty="0">
                <a:solidFill>
                  <a:srgbClr val="002060"/>
                </a:solidFill>
              </a:rPr>
              <a:t> to replicate its data blocks for redundancy.</a:t>
            </a:r>
          </a:p>
          <a:p>
            <a:r>
              <a:rPr lang="en-US" dirty="0" err="1">
                <a:solidFill>
                  <a:srgbClr val="002060"/>
                </a:solidFill>
              </a:rPr>
              <a:t>DataNodes</a:t>
            </a:r>
            <a:r>
              <a:rPr lang="en-US" dirty="0">
                <a:solidFill>
                  <a:srgbClr val="002060"/>
                </a:solidFill>
              </a:rPr>
              <a:t> are constantly reporting to the </a:t>
            </a:r>
            <a:r>
              <a:rPr lang="en-US" dirty="0" err="1">
                <a:solidFill>
                  <a:srgbClr val="002060"/>
                </a:solidFill>
              </a:rPr>
              <a:t>NameNode</a:t>
            </a:r>
            <a:endParaRPr lang="en-US" dirty="0">
              <a:solidFill>
                <a:srgbClr val="002060"/>
              </a:solidFill>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24759" y="3000188"/>
            <a:ext cx="7611335" cy="3550024"/>
          </a:xfrm>
          <a:prstGeom prst="rect">
            <a:avLst/>
          </a:prstGeom>
          <a:noFill/>
          <a:ln>
            <a:noFill/>
          </a:ln>
        </p:spPr>
      </p:pic>
    </p:spTree>
    <p:extLst>
      <p:ext uri="{BB962C8B-B14F-4D97-AF65-F5344CB8AC3E}">
        <p14:creationId xmlns:p14="http://schemas.microsoft.com/office/powerpoint/2010/main" val="4063648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D437-DE1B-E76A-E5EB-72A9FC7EC0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9BDD44F-030F-4895-4402-3A9DD42F9B09}"/>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To simplify the system implementation, the consistency model should be relaxed without placing an additional burden on the application developers. </a:t>
            </a:r>
          </a:p>
          <a:p>
            <a:pPr algn="just"/>
            <a:r>
              <a:rPr lang="en-US" sz="2800" dirty="0">
                <a:latin typeface="Times New Roman" panose="02020603050405020304" pitchFamily="18" charset="0"/>
                <a:cs typeface="Times New Roman" panose="02020603050405020304" pitchFamily="18" charset="0"/>
              </a:rPr>
              <a:t>As a result of this analysis several design decisions were made: </a:t>
            </a:r>
          </a:p>
          <a:p>
            <a:pPr marL="0" indent="0" algn="just">
              <a:buNone/>
            </a:pPr>
            <a:r>
              <a:rPr lang="en-US" sz="2800" dirty="0">
                <a:latin typeface="Times New Roman" panose="02020603050405020304" pitchFamily="18" charset="0"/>
                <a:cs typeface="Times New Roman" panose="02020603050405020304" pitchFamily="18" charset="0"/>
              </a:rPr>
              <a:t>1.Segment a file in large chunks. </a:t>
            </a:r>
          </a:p>
          <a:p>
            <a:pPr marL="0" indent="0" algn="just">
              <a:buNone/>
            </a:pPr>
            <a:r>
              <a:rPr lang="en-US" sz="2800" dirty="0">
                <a:latin typeface="Times New Roman" panose="02020603050405020304" pitchFamily="18" charset="0"/>
                <a:cs typeface="Times New Roman" panose="02020603050405020304" pitchFamily="18" charset="0"/>
              </a:rPr>
              <a:t>2. Implement an atomic file append operation allowing multiple applications operating concurrently to append to the same file. </a:t>
            </a:r>
          </a:p>
          <a:p>
            <a:pPr marL="0" indent="0" algn="just">
              <a:buNone/>
            </a:pPr>
            <a:r>
              <a:rPr lang="en-US" sz="2800" dirty="0">
                <a:latin typeface="Times New Roman" panose="02020603050405020304" pitchFamily="18" charset="0"/>
                <a:cs typeface="Times New Roman" panose="02020603050405020304" pitchFamily="18" charset="0"/>
              </a:rPr>
              <a:t>3. Build the cluster around a high-bandwidth rather than low-latency interconnection network. Separate the flow of control from the data flow; schedule the high-bandwidth data flow by pipelining the data transfer over TCP connections to reduce the response time. Exploit network topology by sending data to the closest node in the network.</a:t>
            </a:r>
            <a:endParaRPr lang="en-US" sz="2800" b="1"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0800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73" y="242713"/>
            <a:ext cx="11825088" cy="6615287"/>
          </a:xfrm>
        </p:spPr>
        <p:txBody>
          <a:bodyPr>
            <a:normAutofit/>
          </a:bodyPr>
          <a:lstStyle/>
          <a:p>
            <a:pPr marL="0" indent="0" algn="just">
              <a:buNone/>
            </a:pPr>
            <a:r>
              <a:rPr lang="en-US" sz="1800" b="1" dirty="0">
                <a:latin typeface="Times New Roman" panose="02020603050405020304" pitchFamily="18" charset="0"/>
                <a:cs typeface="Times New Roman" panose="02020603050405020304" pitchFamily="18" charset="0"/>
              </a:rPr>
              <a:t>NOTE:</a:t>
            </a: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Conclusion from the above points, Computer memory is limited in storage. </a:t>
            </a:r>
          </a:p>
          <a:p>
            <a:pPr marL="0" indent="0" algn="just">
              <a:buNone/>
            </a:pPr>
            <a:r>
              <a:rPr lang="en-US" sz="2600" dirty="0">
                <a:latin typeface="Times New Roman" panose="02020603050405020304" pitchFamily="18" charset="0"/>
                <a:cs typeface="Times New Roman" panose="02020603050405020304" pitchFamily="18" charset="0"/>
              </a:rPr>
              <a:t>So that, Cloud Data Storage is required.</a:t>
            </a:r>
            <a:endParaRPr lang="en-US" sz="2600" b="1"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CLOUD DATA STORAGE: </a:t>
            </a:r>
            <a:r>
              <a:rPr lang="en-US" sz="2600" dirty="0">
                <a:latin typeface="Times New Roman" panose="02020603050405020304" pitchFamily="18" charset="0"/>
                <a:cs typeface="Times New Roman" panose="02020603050405020304" pitchFamily="18" charset="0"/>
              </a:rPr>
              <a:t>Effective data replication and storage management strategies are critical to the computations performed on the cloud. Following parameters are supported by cloud data storage:</a:t>
            </a:r>
          </a:p>
          <a:p>
            <a:pPr algn="just"/>
            <a:r>
              <a:rPr lang="en-US" sz="2600" dirty="0">
                <a:latin typeface="Times New Roman" panose="02020603050405020304" pitchFamily="18" charset="0"/>
                <a:cs typeface="Times New Roman" panose="02020603050405020304" pitchFamily="18" charset="0"/>
              </a:rPr>
              <a:t>reduce in the access time</a:t>
            </a:r>
          </a:p>
          <a:p>
            <a:pPr algn="just"/>
            <a:r>
              <a:rPr lang="en-US" sz="2600" dirty="0">
                <a:latin typeface="Times New Roman" panose="02020603050405020304" pitchFamily="18" charset="0"/>
                <a:cs typeface="Times New Roman" panose="02020603050405020304" pitchFamily="18" charset="0"/>
              </a:rPr>
              <a:t>support multimedia access with the timing requirements of data streaming and content delivery. </a:t>
            </a:r>
          </a:p>
          <a:p>
            <a:pPr algn="just"/>
            <a:r>
              <a:rPr lang="en-US" sz="2600" dirty="0">
                <a:latin typeface="Times New Roman" panose="02020603050405020304" pitchFamily="18" charset="0"/>
                <a:cs typeface="Times New Roman" panose="02020603050405020304" pitchFamily="18" charset="0"/>
              </a:rPr>
              <a:t>Data replication allows concurrent access to data from multiple processors and decreases the chances of data loss. </a:t>
            </a:r>
          </a:p>
          <a:p>
            <a:pPr algn="just"/>
            <a:r>
              <a:rPr lang="en-US" sz="2600" dirty="0">
                <a:latin typeface="Times New Roman" panose="02020603050405020304" pitchFamily="18" charset="0"/>
                <a:cs typeface="Times New Roman" panose="02020603050405020304" pitchFamily="18" charset="0"/>
              </a:rPr>
              <a:t>Maintaining consistency among multiple copies of data records increases- the data management software complexity and could negatively affect the storage system performance if data is frequently updated</a:t>
            </a:r>
          </a:p>
          <a:p>
            <a:pPr marL="0" indent="0">
              <a:buNone/>
            </a:pPr>
            <a:endParaRPr lang="en-US" sz="2400" dirty="0"/>
          </a:p>
          <a:p>
            <a:pPr algn="just"/>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56890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A8C8EC-C348-6C00-B163-722AD159F965}"/>
              </a:ext>
            </a:extLst>
          </p:cNvPr>
          <p:cNvSpPr>
            <a:spLocks noGrp="1"/>
          </p:cNvSpPr>
          <p:nvPr>
            <p:ph type="body" idx="1"/>
          </p:nvPr>
        </p:nvSpPr>
        <p:spPr>
          <a:xfrm>
            <a:off x="681135" y="541176"/>
            <a:ext cx="11112759" cy="6018244"/>
          </a:xfrm>
        </p:spPr>
        <p:txBody>
          <a:bodyPr>
            <a:normAutofit/>
          </a:bodyPr>
          <a:lstStyle/>
          <a:p>
            <a:pPr marL="194729" indent="0" algn="just">
              <a:buNone/>
            </a:pPr>
            <a:r>
              <a:rPr lang="en-US" sz="2800" dirty="0">
                <a:latin typeface="Times New Roman" panose="02020603050405020304" pitchFamily="18" charset="0"/>
                <a:cs typeface="Times New Roman" panose="02020603050405020304" pitchFamily="18" charset="0"/>
              </a:rPr>
              <a:t>4.Eliminate caching at the client site; caching increases the overhead for maintaining consistency among cashed copies at multiple client sites and it is not likely to improve performance.</a:t>
            </a:r>
          </a:p>
          <a:p>
            <a:pPr marL="194729" indent="0" algn="just">
              <a:buNone/>
            </a:pPr>
            <a:r>
              <a:rPr lang="en-US" sz="2800" dirty="0">
                <a:latin typeface="Times New Roman" panose="02020603050405020304" pitchFamily="18" charset="0"/>
                <a:cs typeface="Times New Roman" panose="02020603050405020304" pitchFamily="18" charset="0"/>
              </a:rPr>
              <a:t> 5. Ensure consistency by channeling critical file operations through a master controlling the entire system. </a:t>
            </a:r>
          </a:p>
          <a:p>
            <a:pPr marL="194729" indent="0" algn="just">
              <a:buNone/>
            </a:pPr>
            <a:r>
              <a:rPr lang="en-US" sz="2800" dirty="0">
                <a:latin typeface="Times New Roman" panose="02020603050405020304" pitchFamily="18" charset="0"/>
                <a:cs typeface="Times New Roman" panose="02020603050405020304" pitchFamily="18" charset="0"/>
              </a:rPr>
              <a:t>6. Minimize master’s involvement in file access operations to avoid hot-spot contention and to ensure scalability. </a:t>
            </a:r>
          </a:p>
          <a:p>
            <a:pPr marL="194729" indent="0" algn="just">
              <a:buNone/>
            </a:pPr>
            <a:r>
              <a:rPr lang="en-US" sz="2800" dirty="0">
                <a:latin typeface="Times New Roman" panose="02020603050405020304" pitchFamily="18" charset="0"/>
                <a:cs typeface="Times New Roman" panose="02020603050405020304" pitchFamily="18" charset="0"/>
              </a:rPr>
              <a:t>7. Support efficient checkpointing and fast recovery mechanisms. </a:t>
            </a:r>
          </a:p>
          <a:p>
            <a:pPr marL="194729" indent="0" algn="just">
              <a:buNone/>
            </a:pPr>
            <a:r>
              <a:rPr lang="en-US" sz="2800" dirty="0">
                <a:latin typeface="Times New Roman" panose="02020603050405020304" pitchFamily="18" charset="0"/>
                <a:cs typeface="Times New Roman" panose="02020603050405020304" pitchFamily="18" charset="0"/>
              </a:rPr>
              <a:t>8. Support efficient garbage collection mechanisms.</a:t>
            </a:r>
          </a:p>
          <a:p>
            <a:pPr marL="0" indent="0" algn="just">
              <a:buNone/>
            </a:pPr>
            <a:r>
              <a:rPr lang="en-US" sz="2800" dirty="0">
                <a:latin typeface="Times New Roman" panose="02020603050405020304" pitchFamily="18" charset="0"/>
                <a:cs typeface="Times New Roman" panose="02020603050405020304" pitchFamily="18" charset="0"/>
              </a:rPr>
              <a:t>GFS files are collections of fixed-size segments called chunks; at the time of file creation each chunk is assigned a unique chunk handle. </a:t>
            </a:r>
          </a:p>
          <a:p>
            <a:pPr marL="0" indent="0" algn="just">
              <a:buNone/>
            </a:pPr>
            <a:r>
              <a:rPr lang="en-US" sz="2800" dirty="0">
                <a:latin typeface="Times New Roman" panose="02020603050405020304" pitchFamily="18" charset="0"/>
                <a:cs typeface="Times New Roman" panose="02020603050405020304" pitchFamily="18" charset="0"/>
              </a:rPr>
              <a:t>A chunk consists of 64 KB blocks and each block has a 32 bit checksum.</a:t>
            </a:r>
          </a:p>
          <a:p>
            <a:pPr marL="194729" indent="0" algn="just">
              <a:buNone/>
            </a:pPr>
            <a:endParaRPr lang="en-US"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35694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0AEBB2-AA2F-17F1-8882-194D4EF2845E}"/>
              </a:ext>
            </a:extLst>
          </p:cNvPr>
          <p:cNvSpPr>
            <a:spLocks noGrp="1"/>
          </p:cNvSpPr>
          <p:nvPr>
            <p:ph type="body" idx="1"/>
          </p:nvPr>
        </p:nvSpPr>
        <p:spPr>
          <a:xfrm>
            <a:off x="503853" y="382555"/>
            <a:ext cx="11243387" cy="6344816"/>
          </a:xfrm>
        </p:spPr>
        <p:txBody>
          <a:bodyPr>
            <a:normAutofit fontScale="92500"/>
          </a:bodyPr>
          <a:lstStyle/>
          <a:p>
            <a:pPr algn="just"/>
            <a:r>
              <a:rPr lang="en-US" sz="2800" dirty="0">
                <a:latin typeface="Times New Roman" panose="02020603050405020304" pitchFamily="18" charset="0"/>
                <a:cs typeface="Times New Roman" panose="02020603050405020304" pitchFamily="18" charset="0"/>
              </a:rPr>
              <a:t>Chunks are stored on Linux files systems and are replicated on multiple sites; a user may change the number of the replicas, from the standard value of three, to any desired value. </a:t>
            </a:r>
          </a:p>
          <a:p>
            <a:pPr algn="just"/>
            <a:r>
              <a:rPr lang="en-US" sz="2800" dirty="0">
                <a:latin typeface="Times New Roman" panose="02020603050405020304" pitchFamily="18" charset="0"/>
                <a:cs typeface="Times New Roman" panose="02020603050405020304" pitchFamily="18" charset="0"/>
              </a:rPr>
              <a:t>A large chunk size increases the likelihood that multiple operations will be directed to the same chunk thus, it reduces the number of requests to locate the chunk and, at the same time, it allows an application to maintain a persistent network connection with the server where the chunk is located.</a:t>
            </a:r>
          </a:p>
          <a:p>
            <a:pPr algn="just"/>
            <a:r>
              <a:rPr lang="en-US" sz="2800" dirty="0">
                <a:latin typeface="Times New Roman" panose="02020603050405020304" pitchFamily="18" charset="0"/>
                <a:cs typeface="Times New Roman" panose="02020603050405020304" pitchFamily="18" charset="0"/>
              </a:rPr>
              <a:t>The master controls a large number of chunk servers and maintains metadata such as the file names, access control information, the location of all the replicas for every chunk of each file, and the state of individual chunk servers.</a:t>
            </a:r>
          </a:p>
          <a:p>
            <a:pPr algn="just"/>
            <a:r>
              <a:rPr lang="en-US" sz="2800" dirty="0">
                <a:latin typeface="Times New Roman" panose="02020603050405020304" pitchFamily="18" charset="0"/>
                <a:cs typeface="Times New Roman" panose="02020603050405020304" pitchFamily="18" charset="0"/>
              </a:rPr>
              <a:t> Some of the metadata is stored in persistent storage, e.g., the operation log records the file namespace, the file-to-chunk-mapping.</a:t>
            </a:r>
          </a:p>
          <a:p>
            <a:pPr algn="just"/>
            <a:r>
              <a:rPr lang="en-US" sz="2800" dirty="0">
                <a:latin typeface="Times New Roman" panose="02020603050405020304" pitchFamily="18" charset="0"/>
                <a:cs typeface="Times New Roman" panose="02020603050405020304" pitchFamily="18" charset="0"/>
              </a:rPr>
              <a:t>The locations of the chunks are stored only in the control structure of the master’s memory and are updated at the system start up, or when a new chunk server joins the cluster. </a:t>
            </a:r>
          </a:p>
          <a:p>
            <a:pPr algn="just"/>
            <a:r>
              <a:rPr lang="en-US" sz="2800" dirty="0">
                <a:latin typeface="Times New Roman" panose="02020603050405020304" pitchFamily="18" charset="0"/>
                <a:cs typeface="Times New Roman" panose="02020603050405020304" pitchFamily="18" charset="0"/>
              </a:rPr>
              <a:t>This strategy allows the master to have up-to-date information about the location of the chunks. </a:t>
            </a:r>
          </a:p>
          <a:p>
            <a:endParaRPr lang="en-IN" dirty="0"/>
          </a:p>
        </p:txBody>
      </p:sp>
    </p:spTree>
    <p:extLst>
      <p:ext uri="{BB962C8B-B14F-4D97-AF65-F5344CB8AC3E}">
        <p14:creationId xmlns:p14="http://schemas.microsoft.com/office/powerpoint/2010/main" val="3220307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663CF5-5A55-C9EB-EB3B-5D0CD0FE26AF}"/>
              </a:ext>
            </a:extLst>
          </p:cNvPr>
          <p:cNvSpPr>
            <a:spLocks noGrp="1"/>
          </p:cNvSpPr>
          <p:nvPr>
            <p:ph type="body" idx="1"/>
          </p:nvPr>
        </p:nvSpPr>
        <p:spPr>
          <a:xfrm>
            <a:off x="1738400" y="690465"/>
            <a:ext cx="9374000" cy="5351735"/>
          </a:xfrm>
        </p:spPr>
        <p:txBody>
          <a:bodyPr/>
          <a:lstStyle/>
          <a:p>
            <a:pPr algn="just"/>
            <a:r>
              <a:rPr lang="en-US" sz="2800" dirty="0">
                <a:latin typeface="Times New Roman" panose="02020603050405020304" pitchFamily="18" charset="0"/>
                <a:cs typeface="Times New Roman" panose="02020603050405020304" pitchFamily="18" charset="0"/>
              </a:rPr>
              <a:t>System reliability is a major concern and the operation log maintains a historical record of metadata changes enabling the master to recover in case of a failure. </a:t>
            </a:r>
          </a:p>
          <a:p>
            <a:pPr algn="just"/>
            <a:r>
              <a:rPr lang="en-US" sz="2800" dirty="0">
                <a:latin typeface="Times New Roman" panose="02020603050405020304" pitchFamily="18" charset="0"/>
                <a:cs typeface="Times New Roman" panose="02020603050405020304" pitchFamily="18" charset="0"/>
              </a:rPr>
              <a:t>As a result, such changes are atomic and are not made visible to the clients until they have been recorded on multiple replicas on persistent storage. </a:t>
            </a:r>
          </a:p>
          <a:p>
            <a:endParaRPr lang="en-IN" dirty="0"/>
          </a:p>
        </p:txBody>
      </p:sp>
    </p:spTree>
    <p:extLst>
      <p:ext uri="{BB962C8B-B14F-4D97-AF65-F5344CB8AC3E}">
        <p14:creationId xmlns:p14="http://schemas.microsoft.com/office/powerpoint/2010/main" val="1984896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 y="828928"/>
            <a:ext cx="11859768" cy="5745607"/>
          </a:xfrm>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229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408" y="179704"/>
            <a:ext cx="11881104" cy="6678295"/>
          </a:xfrm>
        </p:spPr>
        <p:txBody>
          <a:bodyPr>
            <a:normAutofit/>
          </a:bodyPr>
          <a:lstStyle/>
          <a:p>
            <a:pPr algn="just"/>
            <a:r>
              <a:rPr lang="en-US" dirty="0">
                <a:latin typeface="Times New Roman" panose="02020603050405020304" pitchFamily="18" charset="0"/>
                <a:cs typeface="Times New Roman" panose="02020603050405020304" pitchFamily="18" charset="0"/>
              </a:rPr>
              <a:t>To recover from a failure, the master replays the operation log. To minimize the recovery time, the master periodically checkpoints its state and at recovery time it replays only the log records after the last checkpoint.</a:t>
            </a:r>
          </a:p>
          <a:p>
            <a:pPr algn="just"/>
            <a:r>
              <a:rPr lang="en-US" dirty="0">
                <a:latin typeface="Times New Roman" panose="02020603050405020304" pitchFamily="18" charset="0"/>
                <a:cs typeface="Times New Roman" panose="02020603050405020304" pitchFamily="18" charset="0"/>
              </a:rPr>
              <a:t> Each chunk server is a commodity Linux system. A chunk server receives instructions from the master and responds with status information. For file read or write operations an application sends to the master the file name, the chunk index, and the offset in the file. </a:t>
            </a:r>
          </a:p>
          <a:p>
            <a:pPr algn="just"/>
            <a:r>
              <a:rPr lang="en-US" dirty="0">
                <a:latin typeface="Times New Roman" panose="02020603050405020304" pitchFamily="18" charset="0"/>
                <a:cs typeface="Times New Roman" panose="02020603050405020304" pitchFamily="18" charset="0"/>
              </a:rPr>
              <a:t>The master responds with the </a:t>
            </a:r>
            <a:r>
              <a:rPr lang="en-US" dirty="0" err="1">
                <a:latin typeface="Times New Roman" panose="02020603050405020304" pitchFamily="18" charset="0"/>
                <a:cs typeface="Times New Roman" panose="02020603050405020304" pitchFamily="18" charset="0"/>
              </a:rPr>
              <a:t>chunkhandle</a:t>
            </a:r>
            <a:r>
              <a:rPr lang="en-US" dirty="0">
                <a:latin typeface="Times New Roman" panose="02020603050405020304" pitchFamily="18" charset="0"/>
                <a:cs typeface="Times New Roman" panose="02020603050405020304" pitchFamily="18" charset="0"/>
              </a:rPr>
              <a:t> and the location of the chunk. Then the application communicates directly with the chunk server to carry out the desired file operation.</a:t>
            </a:r>
          </a:p>
          <a:p>
            <a:pPr algn="just"/>
            <a:r>
              <a:rPr lang="en-US" dirty="0">
                <a:latin typeface="Times New Roman" panose="02020603050405020304" pitchFamily="18" charset="0"/>
                <a:cs typeface="Times New Roman" panose="02020603050405020304" pitchFamily="18" charset="0"/>
              </a:rPr>
              <a:t>To ensure scalability, the master has a minimal involvement in file mutations, operations such as write or append which occur frequently. </a:t>
            </a:r>
          </a:p>
          <a:p>
            <a:pPr algn="just"/>
            <a:r>
              <a:rPr lang="en-US" dirty="0">
                <a:latin typeface="Times New Roman" panose="02020603050405020304" pitchFamily="18" charset="0"/>
                <a:cs typeface="Times New Roman" panose="02020603050405020304" pitchFamily="18" charset="0"/>
              </a:rPr>
              <a:t>In such cases the master grants a lease for a particular chunk to one of the chunk servers called the primary; then, the primary creates a serial order for the updates of that chunk. </a:t>
            </a:r>
          </a:p>
          <a:p>
            <a:endParaRPr lang="en-US" dirty="0"/>
          </a:p>
        </p:txBody>
      </p:sp>
    </p:spTree>
    <p:extLst>
      <p:ext uri="{BB962C8B-B14F-4D97-AF65-F5344CB8AC3E}">
        <p14:creationId xmlns:p14="http://schemas.microsoft.com/office/powerpoint/2010/main" val="2223377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 y="82296"/>
            <a:ext cx="12060936" cy="6775704"/>
          </a:xfrm>
        </p:spPr>
        <p:txBody>
          <a:bodyPr>
            <a:noAutofit/>
          </a:bodyPr>
          <a:lstStyle/>
          <a:p>
            <a:pPr algn="just"/>
            <a:r>
              <a:rPr lang="en-US" sz="2400" dirty="0">
                <a:latin typeface="Times New Roman" panose="02020603050405020304" pitchFamily="18" charset="0"/>
                <a:cs typeface="Times New Roman" panose="02020603050405020304" pitchFamily="18" charset="0"/>
              </a:rPr>
              <a:t>The following steps of a write request illustrate the process which buffers data and decouples the control flow from the data flow for efficiency: </a:t>
            </a:r>
          </a:p>
          <a:p>
            <a:pPr marL="0" indent="0" algn="just">
              <a:buNone/>
            </a:pPr>
            <a:r>
              <a:rPr lang="en-US" sz="2400" dirty="0">
                <a:latin typeface="Times New Roman" panose="02020603050405020304" pitchFamily="18" charset="0"/>
                <a:cs typeface="Times New Roman" panose="02020603050405020304" pitchFamily="18" charset="0"/>
              </a:rPr>
              <a:t>1. The client contacts the master which assigns a lease to one of the chunk servers for the particular chunk, if no lease for that chunk exists; then, the master replies with the Ids of the primary and the secondary chunk servers holding replicas of the chunk. The client caches this information.</a:t>
            </a:r>
          </a:p>
          <a:p>
            <a:pPr marL="0" indent="0" algn="just">
              <a:buNone/>
            </a:pPr>
            <a:r>
              <a:rPr lang="en-US" sz="2400" dirty="0">
                <a:latin typeface="Times New Roman" panose="02020603050405020304" pitchFamily="18" charset="0"/>
                <a:cs typeface="Times New Roman" panose="02020603050405020304" pitchFamily="18" charset="0"/>
              </a:rPr>
              <a:t>2. The client sends the data to all chunk servers holding replicas of the chunk; each one of the chunk servers stores the data in an internal LRU buffer and then sends an acknowledgment to the client.</a:t>
            </a:r>
          </a:p>
          <a:p>
            <a:pPr marL="0" indent="0" algn="just">
              <a:buNone/>
            </a:pPr>
            <a:r>
              <a:rPr lang="en-US" sz="2400" dirty="0">
                <a:latin typeface="Times New Roman" panose="02020603050405020304" pitchFamily="18" charset="0"/>
                <a:cs typeface="Times New Roman" panose="02020603050405020304" pitchFamily="18" charset="0"/>
              </a:rPr>
              <a:t>3. The client sends the write request to the primary chunk server once it has received the acknowledgments from all chunk servers holding replicas of the chunk. The primary chunk server identifies mutations by consecutive sequence numbers. </a:t>
            </a:r>
          </a:p>
          <a:p>
            <a:pPr marL="0" indent="0" algn="just">
              <a:buNone/>
            </a:pPr>
            <a:r>
              <a:rPr lang="en-US" sz="2400" dirty="0">
                <a:latin typeface="Times New Roman" panose="02020603050405020304" pitchFamily="18" charset="0"/>
                <a:cs typeface="Times New Roman" panose="02020603050405020304" pitchFamily="18" charset="0"/>
              </a:rPr>
              <a:t>4. The primary chunk server sends the write requests to all secondaries.</a:t>
            </a:r>
          </a:p>
          <a:p>
            <a:pPr marL="0" indent="0" algn="just">
              <a:buNone/>
            </a:pPr>
            <a:r>
              <a:rPr lang="en-US" sz="2400" dirty="0">
                <a:latin typeface="Times New Roman" panose="02020603050405020304" pitchFamily="18" charset="0"/>
                <a:cs typeface="Times New Roman" panose="02020603050405020304" pitchFamily="18" charset="0"/>
              </a:rPr>
              <a:t>5. Each secondary chunk server applies the mutations in the order of the sequence number and then sends an acknowledgment to the primary chunk server. </a:t>
            </a:r>
          </a:p>
          <a:p>
            <a:pPr marL="0" indent="0" algn="just">
              <a:buNone/>
            </a:pPr>
            <a:r>
              <a:rPr lang="en-US" sz="2400" dirty="0">
                <a:latin typeface="Times New Roman" panose="02020603050405020304" pitchFamily="18" charset="0"/>
                <a:cs typeface="Times New Roman" panose="02020603050405020304" pitchFamily="18" charset="0"/>
              </a:rPr>
              <a:t>6. Finally, after receiving the acknowledgments from all secondaries, the primary informs the client. </a:t>
            </a:r>
          </a:p>
          <a:p>
            <a:pPr marL="0" indent="0" algn="just">
              <a:buNone/>
            </a:pP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0848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DF4BC-D9AC-751D-0843-6E196D000193}"/>
              </a:ext>
            </a:extLst>
          </p:cNvPr>
          <p:cNvSpPr>
            <a:spLocks noGrp="1"/>
          </p:cNvSpPr>
          <p:nvPr>
            <p:ph idx="1"/>
          </p:nvPr>
        </p:nvSpPr>
        <p:spPr>
          <a:xfrm>
            <a:off x="838200" y="121298"/>
            <a:ext cx="10515600" cy="6055665"/>
          </a:xfrm>
        </p:spPr>
        <p:txBody>
          <a:bodyPr>
            <a:normAutofit fontScale="92500" lnSpcReduction="20000"/>
          </a:bodyPr>
          <a:lstStyle/>
          <a:p>
            <a:pPr marL="0" indent="0" algn="just">
              <a:buNone/>
            </a:pPr>
            <a:r>
              <a:rPr lang="en-US" sz="2800" dirty="0">
                <a:latin typeface="Times New Roman" panose="02020603050405020304" pitchFamily="18" charset="0"/>
                <a:cs typeface="Times New Roman" panose="02020603050405020304" pitchFamily="18" charset="0"/>
              </a:rPr>
              <a:t>The system supports an efficient checkpointing procedure based on copy-on-write to construct system snapshots. </a:t>
            </a:r>
          </a:p>
          <a:p>
            <a:pPr algn="just"/>
            <a:r>
              <a:rPr lang="en-US" sz="2800" dirty="0">
                <a:latin typeface="Times New Roman" panose="02020603050405020304" pitchFamily="18" charset="0"/>
                <a:cs typeface="Times New Roman" panose="02020603050405020304" pitchFamily="18" charset="0"/>
              </a:rPr>
              <a:t>A lazy garbage collection strategy is used to reclaim the space after a file deletion. As a first step, the file name is changed to a hidden name and this operation is time stamped. </a:t>
            </a:r>
          </a:p>
          <a:p>
            <a:pPr algn="just"/>
            <a:r>
              <a:rPr lang="en-US" sz="2800" dirty="0">
                <a:latin typeface="Times New Roman" panose="02020603050405020304" pitchFamily="18" charset="0"/>
                <a:cs typeface="Times New Roman" panose="02020603050405020304" pitchFamily="18" charset="0"/>
              </a:rPr>
              <a:t>The master periodically scans the namespace, removes the metadata for the files with a hidden name older than a few days. </a:t>
            </a:r>
          </a:p>
          <a:p>
            <a:pPr algn="just"/>
            <a:r>
              <a:rPr lang="en-US" sz="2800" dirty="0">
                <a:latin typeface="Times New Roman" panose="02020603050405020304" pitchFamily="18" charset="0"/>
                <a:cs typeface="Times New Roman" panose="02020603050405020304" pitchFamily="18" charset="0"/>
              </a:rPr>
              <a:t>This mechanism gives a window of opportunity to a user who deleted files by mistake to recover the files with little effort. </a:t>
            </a:r>
          </a:p>
          <a:p>
            <a:pPr algn="just"/>
            <a:r>
              <a:rPr lang="en-US" sz="2800" dirty="0">
                <a:latin typeface="Times New Roman" panose="02020603050405020304" pitchFamily="18" charset="0"/>
                <a:cs typeface="Times New Roman" panose="02020603050405020304" pitchFamily="18" charset="0"/>
              </a:rPr>
              <a:t>Periodically, chunk servers exchange with the master the list of chunks stored on each one of them; the master supplies them with the identity of orphaned chunks, whose metadata has been deleted and such chunks are then deleted.</a:t>
            </a:r>
          </a:p>
          <a:p>
            <a:pPr algn="just"/>
            <a:r>
              <a:rPr lang="en-US" sz="2800" dirty="0">
                <a:latin typeface="Times New Roman" panose="02020603050405020304" pitchFamily="18" charset="0"/>
                <a:cs typeface="Times New Roman" panose="02020603050405020304" pitchFamily="18" charset="0"/>
              </a:rPr>
              <a:t> Even when control messages are lost, a chunk server will carry out the house cleaning at the next heartbeat exchange with the master. </a:t>
            </a:r>
          </a:p>
          <a:p>
            <a:pPr algn="just"/>
            <a:r>
              <a:rPr lang="en-US" sz="2800" dirty="0">
                <a:latin typeface="Times New Roman" panose="02020603050405020304" pitchFamily="18" charset="0"/>
                <a:cs typeface="Times New Roman" panose="02020603050405020304" pitchFamily="18" charset="0"/>
              </a:rPr>
              <a:t>Each chunk server maintains in core the checksums for the locally stored chunks to guarantee data integrity</a:t>
            </a:r>
            <a:endParaRPr lang="en-IN" dirty="0"/>
          </a:p>
        </p:txBody>
      </p:sp>
    </p:spTree>
    <p:extLst>
      <p:ext uri="{BB962C8B-B14F-4D97-AF65-F5344CB8AC3E}">
        <p14:creationId xmlns:p14="http://schemas.microsoft.com/office/powerpoint/2010/main" val="3777169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0974-EBD1-EC80-6AE6-A491E2F81869}"/>
              </a:ext>
            </a:extLst>
          </p:cNvPr>
          <p:cNvSpPr>
            <a:spLocks noGrp="1"/>
          </p:cNvSpPr>
          <p:nvPr>
            <p:ph type="title"/>
          </p:nvPr>
        </p:nvSpPr>
        <p:spPr>
          <a:xfrm>
            <a:off x="838200" y="365126"/>
            <a:ext cx="10515600" cy="558606"/>
          </a:xfrm>
        </p:spPr>
        <p:txBody>
          <a:bodyPr>
            <a:normAutofit/>
          </a:bodyPr>
          <a:lstStyle/>
          <a:p>
            <a:r>
              <a:rPr lang="en-US" sz="2400" kern="0" dirty="0">
                <a:effectLst/>
                <a:latin typeface="Cambria" panose="02040503050406030204" pitchFamily="18" charset="0"/>
                <a:ea typeface="Times New Roman" panose="02020603050405020304" pitchFamily="18" charset="0"/>
                <a:cs typeface="Times New Roman" panose="02020603050405020304" pitchFamily="18" charset="0"/>
              </a:rPr>
              <a:t>Apache</a:t>
            </a:r>
            <a:r>
              <a:rPr lang="en-US" sz="2400" kern="0" spc="-15"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400" kern="0" dirty="0">
                <a:effectLst/>
                <a:latin typeface="Cambria" panose="02040503050406030204" pitchFamily="18" charset="0"/>
                <a:ea typeface="Times New Roman" panose="02020603050405020304" pitchFamily="18" charset="0"/>
                <a:cs typeface="Times New Roman" panose="02020603050405020304" pitchFamily="18" charset="0"/>
              </a:rPr>
              <a:t>Hadoop</a:t>
            </a:r>
            <a:endParaRPr lang="en-IN" sz="2400" dirty="0"/>
          </a:p>
        </p:txBody>
      </p:sp>
      <p:sp>
        <p:nvSpPr>
          <p:cNvPr id="3" name="Content Placeholder 2">
            <a:extLst>
              <a:ext uri="{FF2B5EF4-FFF2-40B4-BE49-F238E27FC236}">
                <a16:creationId xmlns:a16="http://schemas.microsoft.com/office/drawing/2014/main" id="{C9714EF4-DD3A-10B3-F69A-CB22932C5B09}"/>
              </a:ext>
            </a:extLst>
          </p:cNvPr>
          <p:cNvSpPr>
            <a:spLocks noGrp="1"/>
          </p:cNvSpPr>
          <p:nvPr>
            <p:ph idx="1"/>
          </p:nvPr>
        </p:nvSpPr>
        <p:spPr>
          <a:xfrm>
            <a:off x="838200" y="858416"/>
            <a:ext cx="10515600" cy="5318547"/>
          </a:xfrm>
        </p:spPr>
        <p:txBody>
          <a:bodyPr>
            <a:normAutofit fontScale="92500" lnSpcReduction="20000"/>
          </a:bodyPr>
          <a:lstStyle/>
          <a:p>
            <a:pPr algn="just"/>
            <a:r>
              <a:rPr lang="en-US" dirty="0"/>
              <a:t>A wide range of data-intensive applications such as marketing analytics, image processing, machine learning, and Web crawling use Apache Hadoop, an open-source, Java-based software system.</a:t>
            </a:r>
          </a:p>
          <a:p>
            <a:pPr algn="just"/>
            <a:r>
              <a:rPr lang="en-US" dirty="0"/>
              <a:t> Hadoop supports distributed applications handling extremely large volumes of data. Many members of the community contributed to the development and optimization of Hadoop and several related Apache projects such as Hive and HBase.</a:t>
            </a:r>
          </a:p>
          <a:p>
            <a:pPr algn="just"/>
            <a:r>
              <a:rPr lang="en-US" dirty="0"/>
              <a:t>Hadoop is used by many organizations from industry, government, and research.</a:t>
            </a:r>
          </a:p>
          <a:p>
            <a:pPr algn="just"/>
            <a:r>
              <a:rPr lang="en-US" dirty="0"/>
              <a:t> the long list of Hadoop users includes major IT companies such as Apple, IBM, HP, Microsoft, Yahoo!, and Amazon; media companies such as The New York Times and Fox; social networks, including Twitter, Facebook, and LinkedIn; and government agencies, such as the U.S.</a:t>
            </a:r>
          </a:p>
          <a:p>
            <a:pPr algn="just"/>
            <a:r>
              <a:rPr lang="en-US" dirty="0"/>
              <a:t> Federal Reserve. In 2011, the Facebook Hadoop cluster had a capacity of 30 PB.</a:t>
            </a:r>
            <a:endParaRPr lang="en-IN" dirty="0"/>
          </a:p>
        </p:txBody>
      </p:sp>
    </p:spTree>
    <p:extLst>
      <p:ext uri="{BB962C8B-B14F-4D97-AF65-F5344CB8AC3E}">
        <p14:creationId xmlns:p14="http://schemas.microsoft.com/office/powerpoint/2010/main" val="839066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2064-7BBF-5BE6-35C2-8A72D85DE2A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D32912-EA70-8D33-6244-A24BAA27621A}"/>
              </a:ext>
            </a:extLst>
          </p:cNvPr>
          <p:cNvSpPr>
            <a:spLocks noGrp="1"/>
          </p:cNvSpPr>
          <p:nvPr>
            <p:ph idx="1"/>
          </p:nvPr>
        </p:nvSpPr>
        <p:spPr/>
        <p:txBody>
          <a:bodyPr/>
          <a:lstStyle/>
          <a:p>
            <a:pPr algn="just"/>
            <a:r>
              <a:rPr lang="en-US" dirty="0"/>
              <a:t>Hadoop system has two components, a MapReduce engine and a database (see Figure 8.8). </a:t>
            </a:r>
          </a:p>
          <a:p>
            <a:pPr algn="just"/>
            <a:r>
              <a:rPr lang="en-US" dirty="0"/>
              <a:t>The database could be the Hadoop File System (HDFS), Amazon S3, or </a:t>
            </a:r>
            <a:r>
              <a:rPr lang="en-US" dirty="0" err="1"/>
              <a:t>CloudStore</a:t>
            </a:r>
            <a:r>
              <a:rPr lang="en-US" dirty="0"/>
              <a:t>, an implementation of the Google File System discussed in Section 8.5. HDFS is a distributed file system written in Java</a:t>
            </a:r>
          </a:p>
          <a:p>
            <a:pPr algn="just"/>
            <a:r>
              <a:rPr lang="en-US" dirty="0"/>
              <a:t> It is portable, but it cannot be directly mounted on an existing operating system. HDFS is not fully POSIX compliant, but it is highly performant.</a:t>
            </a:r>
            <a:endParaRPr lang="en-IN" dirty="0"/>
          </a:p>
        </p:txBody>
      </p:sp>
    </p:spTree>
    <p:extLst>
      <p:ext uri="{BB962C8B-B14F-4D97-AF65-F5344CB8AC3E}">
        <p14:creationId xmlns:p14="http://schemas.microsoft.com/office/powerpoint/2010/main" val="3697668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31E0-706A-57C3-753C-5AB7659910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B259F9D-B22E-558B-5B24-D155CB9DBEEA}"/>
              </a:ext>
            </a:extLst>
          </p:cNvPr>
          <p:cNvSpPr>
            <a:spLocks noGrp="1"/>
          </p:cNvSpPr>
          <p:nvPr>
            <p:ph idx="1"/>
          </p:nvPr>
        </p:nvSpPr>
        <p:spPr/>
        <p:txBody>
          <a:bodyPr>
            <a:normAutofit fontScale="92500" lnSpcReduction="10000"/>
          </a:bodyPr>
          <a:lstStyle/>
          <a:p>
            <a:r>
              <a:rPr lang="en-US" dirty="0"/>
              <a:t>The Hadoop engine on the master of a </a:t>
            </a:r>
            <a:r>
              <a:rPr lang="en-US" dirty="0" err="1"/>
              <a:t>multinode</a:t>
            </a:r>
            <a:r>
              <a:rPr lang="en-US" dirty="0"/>
              <a:t> cluster consists of a job tracker and a task tracker, whereas the engine on a slave has only a task tracker. The job tracker receives a MapReduce job from a client and dispatches the work to the task trackers running on the nodes of a cluster. </a:t>
            </a:r>
          </a:p>
          <a:p>
            <a:r>
              <a:rPr lang="en-US" dirty="0"/>
              <a:t>To increase efficiency, the job tracker attempts to dispatch the tasks to available slaves closest to the place where it stored the task data.</a:t>
            </a:r>
          </a:p>
          <a:p>
            <a:r>
              <a:rPr lang="en-US" dirty="0"/>
              <a:t> The task tracker supervises the execution of the work allocated to the node. </a:t>
            </a:r>
          </a:p>
          <a:p>
            <a:r>
              <a:rPr lang="en-US" dirty="0"/>
              <a:t>Several scheduling algorithms have been implemented in Hadoop engines, including Facebook’s fair scheduler and Yahoo!’s capacity scheduler; see Section 6.8 for a discussion of cloud scheduling algorithms.</a:t>
            </a:r>
            <a:endParaRPr lang="en-IN" dirty="0"/>
          </a:p>
        </p:txBody>
      </p:sp>
    </p:spTree>
    <p:extLst>
      <p:ext uri="{BB962C8B-B14F-4D97-AF65-F5344CB8AC3E}">
        <p14:creationId xmlns:p14="http://schemas.microsoft.com/office/powerpoint/2010/main" val="259370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B3B-A3CB-823F-3CC5-A15B3E6CE6B8}"/>
              </a:ext>
            </a:extLst>
          </p:cNvPr>
          <p:cNvSpPr>
            <a:spLocks noGrp="1"/>
          </p:cNvSpPr>
          <p:nvPr>
            <p:ph type="title"/>
          </p:nvPr>
        </p:nvSpPr>
        <p:spPr/>
        <p:txBody>
          <a:bodyPr>
            <a:normAutofit fontScale="90000"/>
          </a:bodyPr>
          <a:lstStyle/>
          <a:p>
            <a:r>
              <a:rPr lang="en-US" sz="3600" b="1" dirty="0">
                <a:latin typeface="Times New Roman" panose="02020603050405020304" pitchFamily="18" charset="0"/>
                <a:cs typeface="Times New Roman" panose="02020603050405020304" pitchFamily="18" charset="0"/>
              </a:rPr>
              <a:t>THE EVOLUTION OF STORAGE TECHNOLOGIES</a:t>
            </a:r>
            <a:br>
              <a:rPr lang="en-US" sz="4400" b="1" dirty="0">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3D5DA24E-2CD3-746B-5A3F-1171DA79C9DA}"/>
              </a:ext>
            </a:extLst>
          </p:cNvPr>
          <p:cNvSpPr>
            <a:spLocks noGrp="1"/>
          </p:cNvSpPr>
          <p:nvPr>
            <p:ph idx="1"/>
          </p:nvPr>
        </p:nvSpPr>
        <p:spPr>
          <a:xfrm>
            <a:off x="838199" y="1455576"/>
            <a:ext cx="10881049" cy="5215812"/>
          </a:xfrm>
        </p:spPr>
        <p:txBody>
          <a:bodyPr>
            <a:normAutofit fontScale="62500" lnSpcReduction="20000"/>
          </a:bodyPr>
          <a:lstStyle/>
          <a:p>
            <a:pPr marL="0" indent="0">
              <a:buNone/>
            </a:pPr>
            <a:r>
              <a:rPr lang="en-US" sz="2800" dirty="0">
                <a:latin typeface="Times New Roman" panose="02020603050405020304" pitchFamily="18" charset="0"/>
                <a:cs typeface="Times New Roman" panose="02020603050405020304" pitchFamily="18" charset="0"/>
              </a:rPr>
              <a:t>As the volume of data stored per year is constantly increasing. So that,  storage technology has evolved at an accelerated pace.</a:t>
            </a:r>
          </a:p>
          <a:p>
            <a:pPr marL="0" indent="0">
              <a:buNone/>
            </a:pPr>
            <a:r>
              <a:rPr lang="en-US" sz="2800" dirty="0">
                <a:latin typeface="Times New Roman" panose="02020603050405020304" pitchFamily="18" charset="0"/>
                <a:cs typeface="Times New Roman" panose="02020603050405020304" pitchFamily="18" charset="0"/>
              </a:rPr>
              <a:t> 1986: 2.6 EB; equivalent to less than one 730 MB CD-ROM of data per computer user.</a:t>
            </a:r>
          </a:p>
          <a:p>
            <a:pPr marL="0" indent="0">
              <a:buNone/>
            </a:pPr>
            <a:r>
              <a:rPr lang="en-US" sz="2800" dirty="0">
                <a:latin typeface="Times New Roman" panose="02020603050405020304" pitchFamily="18" charset="0"/>
                <a:cs typeface="Times New Roman" panose="02020603050405020304" pitchFamily="18" charset="0"/>
              </a:rPr>
              <a:t>• 1993: 15.8 EB; equivalent to four CD-ROMs per user.</a:t>
            </a:r>
          </a:p>
          <a:p>
            <a:pPr marL="0" indent="0">
              <a:buNone/>
            </a:pPr>
            <a:r>
              <a:rPr lang="en-US" sz="2800" dirty="0">
                <a:latin typeface="Times New Roman" panose="02020603050405020304" pitchFamily="18" charset="0"/>
                <a:cs typeface="Times New Roman" panose="02020603050405020304" pitchFamily="18" charset="0"/>
              </a:rPr>
              <a:t>• 2000: 54.5 EB; equivalent to 12 CD-ROMs per user.</a:t>
            </a:r>
          </a:p>
          <a:p>
            <a:pPr marL="0" indent="0">
              <a:buNone/>
            </a:pPr>
            <a:r>
              <a:rPr lang="en-US" sz="2800" dirty="0">
                <a:latin typeface="Times New Roman" panose="02020603050405020304" pitchFamily="18" charset="0"/>
                <a:cs typeface="Times New Roman" panose="02020603050405020304" pitchFamily="18" charset="0"/>
              </a:rPr>
              <a:t>• 2007: 295 EB; equivalent to almost 61 CD-ROMs per user</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2003 study  shows that during the 1980–2003 period the storage density of </a:t>
            </a:r>
            <a:r>
              <a:rPr lang="en-US" sz="2800" b="1" dirty="0">
                <a:latin typeface="Times New Roman" panose="02020603050405020304" pitchFamily="18" charset="0"/>
                <a:cs typeface="Times New Roman" panose="02020603050405020304" pitchFamily="18" charset="0"/>
              </a:rPr>
              <a:t>hard disk drives</a:t>
            </a:r>
            <a:r>
              <a:rPr lang="en-US" sz="2800" dirty="0">
                <a:latin typeface="Times New Roman" panose="02020603050405020304" pitchFamily="18" charset="0"/>
                <a:cs typeface="Times New Roman" panose="02020603050405020304" pitchFamily="18" charset="0"/>
              </a:rPr>
              <a:t> (HDD) has increased by four orders of magnitude from about 0.01 Gb/in2 to about 100 Gb/in2</a:t>
            </a:r>
          </a:p>
          <a:p>
            <a:pPr algn="just"/>
            <a:r>
              <a:rPr lang="en-US" sz="2800" dirty="0">
                <a:latin typeface="Times New Roman" panose="02020603050405020304" pitchFamily="18" charset="0"/>
                <a:cs typeface="Times New Roman" panose="02020603050405020304" pitchFamily="18" charset="0"/>
              </a:rPr>
              <a:t>The density of </a:t>
            </a:r>
            <a:r>
              <a:rPr lang="en-US" sz="2800" b="1" dirty="0">
                <a:latin typeface="Times New Roman" panose="02020603050405020304" pitchFamily="18" charset="0"/>
                <a:cs typeface="Times New Roman" panose="02020603050405020304" pitchFamily="18" charset="0"/>
              </a:rPr>
              <a:t>DRAM</a:t>
            </a:r>
            <a:r>
              <a:rPr lang="en-US" sz="2800" dirty="0">
                <a:latin typeface="Times New Roman" panose="02020603050405020304" pitchFamily="18" charset="0"/>
                <a:cs typeface="Times New Roman" panose="02020603050405020304" pitchFamily="18" charset="0"/>
              </a:rPr>
              <a:t> (Dynamic Random Access Memory) increased from about 1 Gb/in2 in 1990 to 100 Gb/in2 in 2003.</a:t>
            </a:r>
          </a:p>
          <a:p>
            <a:pPr algn="just"/>
            <a:r>
              <a:rPr lang="en-US" sz="2800" dirty="0">
                <a:latin typeface="Times New Roman" panose="02020603050405020304" pitchFamily="18" charset="0"/>
                <a:cs typeface="Times New Roman" panose="02020603050405020304" pitchFamily="18" charset="0"/>
              </a:rPr>
              <a:t>The capacity of </a:t>
            </a:r>
            <a:r>
              <a:rPr lang="en-US" sz="2800" b="1" dirty="0">
                <a:latin typeface="Times New Roman" panose="02020603050405020304" pitchFamily="18" charset="0"/>
                <a:cs typeface="Times New Roman" panose="02020603050405020304" pitchFamily="18" charset="0"/>
              </a:rPr>
              <a:t>NAND flash-based devices </a:t>
            </a:r>
            <a:r>
              <a:rPr lang="en-US" sz="2800" dirty="0">
                <a:latin typeface="Times New Roman" panose="02020603050405020304" pitchFamily="18" charset="0"/>
                <a:cs typeface="Times New Roman" panose="02020603050405020304" pitchFamily="18" charset="0"/>
              </a:rPr>
              <a:t>faster than DRAM capacity growth and the cost per gigabyte has significantly declined. </a:t>
            </a:r>
          </a:p>
          <a:p>
            <a:pPr algn="just"/>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Storage devices are using solid state technologies </a:t>
            </a:r>
            <a:r>
              <a:rPr lang="en-US" sz="2800" dirty="0">
                <a:latin typeface="Times New Roman" panose="02020603050405020304" pitchFamily="18" charset="0"/>
                <a:cs typeface="Times New Roman" panose="02020603050405020304" pitchFamily="18" charset="0"/>
              </a:rPr>
              <a:t>such as </a:t>
            </a:r>
            <a:r>
              <a:rPr lang="en-US" sz="2800" b="1" dirty="0">
                <a:latin typeface="Times New Roman" panose="02020603050405020304" pitchFamily="18" charset="0"/>
                <a:cs typeface="Times New Roman" panose="02020603050405020304" pitchFamily="18" charset="0"/>
              </a:rPr>
              <a:t>Phase-Change Memory</a:t>
            </a:r>
            <a:r>
              <a:rPr lang="en-US" sz="2800" dirty="0">
                <a:latin typeface="Times New Roman" panose="02020603050405020304" pitchFamily="18" charset="0"/>
                <a:cs typeface="Times New Roman" panose="02020603050405020304" pitchFamily="18" charset="0"/>
              </a:rPr>
              <a:t>. Solid state memories are based on the charge of the electron, other fundamental property of an electron, its spin, is used to store information. </a:t>
            </a:r>
          </a:p>
          <a:p>
            <a:pPr algn="just"/>
            <a:r>
              <a:rPr lang="en-US" sz="2800" dirty="0">
                <a:latin typeface="Times New Roman" panose="02020603050405020304" pitchFamily="18" charset="0"/>
                <a:cs typeface="Times New Roman" panose="02020603050405020304" pitchFamily="18" charset="0"/>
              </a:rPr>
              <a:t>A new field known as </a:t>
            </a:r>
            <a:r>
              <a:rPr lang="en-US" sz="2800" b="1" dirty="0">
                <a:latin typeface="Times New Roman" panose="02020603050405020304" pitchFamily="18" charset="0"/>
                <a:cs typeface="Times New Roman" panose="02020603050405020304" pitchFamily="18" charset="0"/>
              </a:rPr>
              <a:t>spintronics</a:t>
            </a:r>
            <a:r>
              <a:rPr lang="en-US" sz="2800" dirty="0">
                <a:latin typeface="Times New Roman" panose="02020603050405020304" pitchFamily="18" charset="0"/>
                <a:cs typeface="Times New Roman" panose="02020603050405020304" pitchFamily="18" charset="0"/>
              </a:rPr>
              <a:t>, an acronym for spin transport electronics, storage media based on </a:t>
            </a:r>
            <a:r>
              <a:rPr lang="en-US" sz="2800" b="1" dirty="0">
                <a:latin typeface="Times New Roman" panose="02020603050405020304" pitchFamily="18" charset="0"/>
                <a:cs typeface="Times New Roman" panose="02020603050405020304" pitchFamily="18" charset="0"/>
              </a:rPr>
              <a:t>antiferromagnetic materials</a:t>
            </a:r>
            <a:r>
              <a:rPr lang="en-US" sz="2800" dirty="0">
                <a:latin typeface="Times New Roman" panose="02020603050405020304" pitchFamily="18" charset="0"/>
                <a:cs typeface="Times New Roman" panose="02020603050405020304" pitchFamily="18" charset="0"/>
              </a:rPr>
              <a:t> with much shorter switching times.</a:t>
            </a:r>
          </a:p>
          <a:p>
            <a:pPr algn="just"/>
            <a:r>
              <a:rPr lang="en-US" sz="2800" b="1" dirty="0">
                <a:latin typeface="Times New Roman" panose="02020603050405020304" pitchFamily="18" charset="0"/>
                <a:cs typeface="Times New Roman" panose="02020603050405020304" pitchFamily="18" charset="0"/>
              </a:rPr>
              <a:t>Solid state drives </a:t>
            </a:r>
            <a:r>
              <a:rPr lang="en-US" sz="2800" dirty="0">
                <a:latin typeface="Times New Roman" panose="02020603050405020304" pitchFamily="18" charset="0"/>
                <a:cs typeface="Times New Roman" panose="02020603050405020304" pitchFamily="18" charset="0"/>
              </a:rPr>
              <a:t>(SSDs) can support hundreds of thousands IOPS (I/O operations per second).</a:t>
            </a:r>
          </a:p>
          <a:p>
            <a:endParaRPr lang="en-US"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59183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DFDF64-6908-E6A4-5230-BA43E385D32F}"/>
              </a:ext>
            </a:extLst>
          </p:cNvPr>
          <p:cNvPicPr>
            <a:picLocks noChangeAspect="1"/>
          </p:cNvPicPr>
          <p:nvPr/>
        </p:nvPicPr>
        <p:blipFill>
          <a:blip r:embed="rId2"/>
          <a:stretch>
            <a:fillRect/>
          </a:stretch>
        </p:blipFill>
        <p:spPr>
          <a:xfrm>
            <a:off x="0" y="0"/>
            <a:ext cx="12224656" cy="6858000"/>
          </a:xfrm>
          <a:prstGeom prst="rect">
            <a:avLst/>
          </a:prstGeom>
        </p:spPr>
      </p:pic>
    </p:spTree>
    <p:extLst>
      <p:ext uri="{BB962C8B-B14F-4D97-AF65-F5344CB8AC3E}">
        <p14:creationId xmlns:p14="http://schemas.microsoft.com/office/powerpoint/2010/main" val="3141172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E14C-A77C-FB3D-82ED-06E6A7BE36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57474D-1ED0-9636-3DEB-B2B91906ADCE}"/>
              </a:ext>
            </a:extLst>
          </p:cNvPr>
          <p:cNvSpPr>
            <a:spLocks noGrp="1"/>
          </p:cNvSpPr>
          <p:nvPr>
            <p:ph idx="1"/>
          </p:nvPr>
        </p:nvSpPr>
        <p:spPr/>
        <p:txBody>
          <a:bodyPr>
            <a:normAutofit lnSpcReduction="10000"/>
          </a:bodyPr>
          <a:lstStyle/>
          <a:p>
            <a:r>
              <a:rPr lang="en-US" dirty="0"/>
              <a:t>HDFS replicates data on multiple nodes. The default is three replicas; a large dataset is distributed over many nodes. </a:t>
            </a:r>
          </a:p>
          <a:p>
            <a:r>
              <a:rPr lang="en-US" dirty="0"/>
              <a:t>The name node running on the master manages the data distribution and data replication and communicates with data nodes running on all cluster node</a:t>
            </a:r>
          </a:p>
          <a:p>
            <a:r>
              <a:rPr lang="en-US" dirty="0"/>
              <a:t> it shares with the job tracker information about data placement to minimize communication between the nodes on which data is located and the ones where it is needed. </a:t>
            </a:r>
          </a:p>
          <a:p>
            <a:r>
              <a:rPr lang="en-US" dirty="0"/>
              <a:t>Although HDFS can be used for applications other than those based on the MapReduce model, its performance for such applications is not at par with the ones for which it was originally designed</a:t>
            </a:r>
            <a:endParaRPr lang="en-IN" dirty="0"/>
          </a:p>
        </p:txBody>
      </p:sp>
    </p:spTree>
    <p:extLst>
      <p:ext uri="{BB962C8B-B14F-4D97-AF65-F5344CB8AC3E}">
        <p14:creationId xmlns:p14="http://schemas.microsoft.com/office/powerpoint/2010/main" val="1222869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1B55-72DD-C45D-0459-77EF4B27FF76}"/>
              </a:ext>
            </a:extLst>
          </p:cNvPr>
          <p:cNvSpPr>
            <a:spLocks noGrp="1"/>
          </p:cNvSpPr>
          <p:nvPr>
            <p:ph type="title"/>
          </p:nvPr>
        </p:nvSpPr>
        <p:spPr/>
        <p:txBody>
          <a:bodyPr/>
          <a:lstStyle/>
          <a:p>
            <a:r>
              <a:rPr lang="en-US" dirty="0"/>
              <a:t>Locks and Chubby: A locking service</a:t>
            </a:r>
            <a:endParaRPr lang="en-IN" dirty="0"/>
          </a:p>
        </p:txBody>
      </p:sp>
      <p:sp>
        <p:nvSpPr>
          <p:cNvPr id="3" name="Content Placeholder 2">
            <a:extLst>
              <a:ext uri="{FF2B5EF4-FFF2-40B4-BE49-F238E27FC236}">
                <a16:creationId xmlns:a16="http://schemas.microsoft.com/office/drawing/2014/main" id="{50043EE7-B95E-4597-2BE4-D1BEFBB0E73F}"/>
              </a:ext>
            </a:extLst>
          </p:cNvPr>
          <p:cNvSpPr>
            <a:spLocks noGrp="1"/>
          </p:cNvSpPr>
          <p:nvPr>
            <p:ph idx="1"/>
          </p:nvPr>
        </p:nvSpPr>
        <p:spPr/>
        <p:txBody>
          <a:bodyPr/>
          <a:lstStyle/>
          <a:p>
            <a:pPr algn="just"/>
            <a:r>
              <a:rPr lang="en-US" dirty="0"/>
              <a:t>Locks support the implementation of reliable storage for loosely coupled distributed systems; they enable controlled access to shared storage and ensure atomicity of read and write operations.</a:t>
            </a:r>
          </a:p>
          <a:p>
            <a:pPr algn="just"/>
            <a:r>
              <a:rPr lang="en-US" dirty="0"/>
              <a:t> Furthermore, critically important to the design of reliable distributed storage systems are distributed consensus problems, such as the election of a master from a group of data servers. </a:t>
            </a:r>
          </a:p>
          <a:p>
            <a:pPr algn="just"/>
            <a:r>
              <a:rPr lang="en-US" dirty="0"/>
              <a:t>A master has an important role in system management; for example, in GFS the master maintains state information about all system components</a:t>
            </a:r>
            <a:endParaRPr lang="en-IN" dirty="0"/>
          </a:p>
        </p:txBody>
      </p:sp>
    </p:spTree>
    <p:extLst>
      <p:ext uri="{BB962C8B-B14F-4D97-AF65-F5344CB8AC3E}">
        <p14:creationId xmlns:p14="http://schemas.microsoft.com/office/powerpoint/2010/main" val="280556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B87A-5D3D-4E81-028A-6421B5D4456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332E95-D5C5-60DA-458B-D2A196ACC745}"/>
              </a:ext>
            </a:extLst>
          </p:cNvPr>
          <p:cNvSpPr>
            <a:spLocks noGrp="1"/>
          </p:cNvSpPr>
          <p:nvPr>
            <p:ph idx="1"/>
          </p:nvPr>
        </p:nvSpPr>
        <p:spPr/>
        <p:txBody>
          <a:bodyPr/>
          <a:lstStyle/>
          <a:p>
            <a:pPr algn="just"/>
            <a:r>
              <a:rPr lang="en-US" dirty="0"/>
              <a:t>Locking and the election of a master can be done using a version of the </a:t>
            </a:r>
            <a:r>
              <a:rPr lang="en-US" dirty="0" err="1"/>
              <a:t>Paxos</a:t>
            </a:r>
            <a:r>
              <a:rPr lang="en-US" dirty="0"/>
              <a:t> algorithm for asynchronous consensus, discussed in Section 2.11. </a:t>
            </a:r>
          </a:p>
          <a:p>
            <a:pPr algn="just"/>
            <a:r>
              <a:rPr lang="en-US" dirty="0"/>
              <a:t>The algorithm guarantees safety without any timing assumptions, a necessary condition in a large-scale system when communication delays are unpredictable. </a:t>
            </a:r>
          </a:p>
          <a:p>
            <a:pPr algn="just"/>
            <a:r>
              <a:rPr lang="en-US" dirty="0"/>
              <a:t>Nevertheless, the algorithm must use clocks to ensure liveliness and to overcome the impossibility of reaching consensus with a single faulty process [123]. Coordination using the </a:t>
            </a:r>
            <a:r>
              <a:rPr lang="en-US" dirty="0" err="1"/>
              <a:t>Paxos</a:t>
            </a:r>
            <a:r>
              <a:rPr lang="en-US" dirty="0"/>
              <a:t> algorithm is discussed in Section 4.5</a:t>
            </a:r>
            <a:endParaRPr lang="en-IN" dirty="0"/>
          </a:p>
        </p:txBody>
      </p:sp>
    </p:spTree>
    <p:extLst>
      <p:ext uri="{BB962C8B-B14F-4D97-AF65-F5344CB8AC3E}">
        <p14:creationId xmlns:p14="http://schemas.microsoft.com/office/powerpoint/2010/main" val="2574830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068A-90DB-C96C-7E4A-B41B4101C05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0AF6846-0225-5B36-9FAE-7EE54D7AABF0}"/>
              </a:ext>
            </a:extLst>
          </p:cNvPr>
          <p:cNvSpPr>
            <a:spLocks noGrp="1"/>
          </p:cNvSpPr>
          <p:nvPr>
            <p:ph idx="1"/>
          </p:nvPr>
        </p:nvSpPr>
        <p:spPr/>
        <p:txBody>
          <a:bodyPr/>
          <a:lstStyle/>
          <a:p>
            <a:r>
              <a:rPr lang="en-US" dirty="0">
                <a:solidFill>
                  <a:srgbClr val="FF0000"/>
                </a:solidFill>
              </a:rPr>
              <a:t>Advisory locks </a:t>
            </a:r>
            <a:r>
              <a:rPr lang="en-US" dirty="0"/>
              <a:t>are based on the assumption that all processes play by the rules. Advisory locks do not have any effect on processes that circumvent the locking mechanisms and access the shared objects directly. </a:t>
            </a:r>
          </a:p>
          <a:p>
            <a:r>
              <a:rPr lang="en-US" dirty="0">
                <a:solidFill>
                  <a:srgbClr val="FF0000"/>
                </a:solidFill>
              </a:rPr>
              <a:t>Mandatory locks </a:t>
            </a:r>
            <a:r>
              <a:rPr lang="en-US" dirty="0"/>
              <a:t>block access to the locked objects to all processes that do not hold the locks, regardless of whether they use locking primitives.</a:t>
            </a:r>
            <a:endParaRPr lang="en-IN" dirty="0"/>
          </a:p>
        </p:txBody>
      </p:sp>
      <p:sp>
        <p:nvSpPr>
          <p:cNvPr id="4" name="Footer Placeholder 3">
            <a:extLst>
              <a:ext uri="{FF2B5EF4-FFF2-40B4-BE49-F238E27FC236}">
                <a16:creationId xmlns:a16="http://schemas.microsoft.com/office/drawing/2014/main" id="{779C4E44-C18C-229D-ABD4-CF7794113B09}"/>
              </a:ext>
            </a:extLst>
          </p:cNvPr>
          <p:cNvSpPr>
            <a:spLocks noGrp="1"/>
          </p:cNvSpPr>
          <p:nvPr>
            <p:ph type="ftr" sz="quarter" idx="11"/>
          </p:nvPr>
        </p:nvSpPr>
        <p:spPr/>
        <p:txBody>
          <a:bodyPr/>
          <a:lstStyle/>
          <a:p>
            <a:r>
              <a:rPr lang="en-US"/>
              <a:t>P. Soubhagyalakshmi</a:t>
            </a:r>
          </a:p>
        </p:txBody>
      </p:sp>
    </p:spTree>
    <p:extLst>
      <p:ext uri="{BB962C8B-B14F-4D97-AF65-F5344CB8AC3E}">
        <p14:creationId xmlns:p14="http://schemas.microsoft.com/office/powerpoint/2010/main" val="4244448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6F4B-6EF7-0A02-A54F-3192A2C8ACF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3A16CF-6925-4C0E-A781-83F8D7FA3F5F}"/>
              </a:ext>
            </a:extLst>
          </p:cNvPr>
          <p:cNvSpPr>
            <a:spLocks noGrp="1"/>
          </p:cNvSpPr>
          <p:nvPr>
            <p:ph idx="1"/>
          </p:nvPr>
        </p:nvSpPr>
        <p:spPr/>
        <p:txBody>
          <a:bodyPr>
            <a:normAutofit fontScale="92500" lnSpcReduction="10000"/>
          </a:bodyPr>
          <a:lstStyle/>
          <a:p>
            <a:r>
              <a:rPr lang="en-US" dirty="0"/>
              <a:t>A third design decision is how to support a systematic approach to locking. </a:t>
            </a:r>
          </a:p>
          <a:p>
            <a:r>
              <a:rPr lang="en-US" dirty="0"/>
              <a:t>Two alternatives come to mind:</a:t>
            </a:r>
          </a:p>
          <a:p>
            <a:r>
              <a:rPr lang="en-US" dirty="0"/>
              <a:t> (</a:t>
            </a:r>
            <a:r>
              <a:rPr lang="en-US" dirty="0" err="1"/>
              <a:t>i</a:t>
            </a:r>
            <a:r>
              <a:rPr lang="en-US" dirty="0"/>
              <a:t>) delegate to the clients the implementation of the consensus algorithm and provide a library of functions needed for this task, or (ii) create a locking service that implements a version of the asynchronous </a:t>
            </a:r>
            <a:r>
              <a:rPr lang="en-US" dirty="0" err="1"/>
              <a:t>Paxos</a:t>
            </a:r>
            <a:r>
              <a:rPr lang="en-US" dirty="0"/>
              <a:t> algorithm and provide a library to be linked with an application client to support service calls.</a:t>
            </a:r>
          </a:p>
          <a:p>
            <a:r>
              <a:rPr lang="en-US" dirty="0"/>
              <a:t> Forcing application developers to invoke calls to a </a:t>
            </a:r>
            <a:r>
              <a:rPr lang="en-US" dirty="0" err="1"/>
              <a:t>Paxos</a:t>
            </a:r>
            <a:r>
              <a:rPr lang="en-US" dirty="0"/>
              <a:t> library is more cumbersome and more prone to errors than the service alternative.</a:t>
            </a:r>
          </a:p>
          <a:p>
            <a:r>
              <a:rPr lang="en-US" dirty="0"/>
              <a:t> Of course, the lock service itself has to be scalable to support a potentially heavy load.</a:t>
            </a:r>
            <a:endParaRPr lang="en-IN" dirty="0"/>
          </a:p>
        </p:txBody>
      </p:sp>
    </p:spTree>
    <p:extLst>
      <p:ext uri="{BB962C8B-B14F-4D97-AF65-F5344CB8AC3E}">
        <p14:creationId xmlns:p14="http://schemas.microsoft.com/office/powerpoint/2010/main" val="497345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BF8E3-61CC-3846-C216-E2B5374A0CCF}"/>
              </a:ext>
            </a:extLst>
          </p:cNvPr>
          <p:cNvSpPr>
            <a:spLocks noGrp="1"/>
          </p:cNvSpPr>
          <p:nvPr>
            <p:ph idx="1"/>
          </p:nvPr>
        </p:nvSpPr>
        <p:spPr>
          <a:xfrm>
            <a:off x="345233" y="130629"/>
            <a:ext cx="5066522" cy="6046334"/>
          </a:xfrm>
        </p:spPr>
        <p:txBody>
          <a:bodyPr>
            <a:normAutofit/>
          </a:bodyPr>
          <a:lstStyle/>
          <a:p>
            <a:r>
              <a:rPr lang="en-US" dirty="0"/>
              <a:t>In the early 2000s, when Google started to develop a lock service called Chubby [61], it was decided to use advisory and coarse-grained locks. </a:t>
            </a:r>
          </a:p>
          <a:p>
            <a:r>
              <a:rPr lang="en-US" dirty="0"/>
              <a:t>The service is used by several Google systems, including the GFS discussed in Section 8.5 and </a:t>
            </a:r>
            <a:r>
              <a:rPr lang="en-US" dirty="0" err="1"/>
              <a:t>BigTable</a:t>
            </a:r>
            <a:endParaRPr lang="en-IN" dirty="0"/>
          </a:p>
        </p:txBody>
      </p:sp>
      <p:pic>
        <p:nvPicPr>
          <p:cNvPr id="6" name="Picture 5">
            <a:extLst>
              <a:ext uri="{FF2B5EF4-FFF2-40B4-BE49-F238E27FC236}">
                <a16:creationId xmlns:a16="http://schemas.microsoft.com/office/drawing/2014/main" id="{250970D3-E4B3-DAF2-5594-71F5AF082EB9}"/>
              </a:ext>
            </a:extLst>
          </p:cNvPr>
          <p:cNvPicPr>
            <a:picLocks noChangeAspect="1"/>
          </p:cNvPicPr>
          <p:nvPr/>
        </p:nvPicPr>
        <p:blipFill>
          <a:blip r:embed="rId2"/>
          <a:stretch>
            <a:fillRect/>
          </a:stretch>
        </p:blipFill>
        <p:spPr>
          <a:xfrm>
            <a:off x="5411754" y="0"/>
            <a:ext cx="6780245" cy="6858000"/>
          </a:xfrm>
          <a:prstGeom prst="rect">
            <a:avLst/>
          </a:prstGeom>
        </p:spPr>
      </p:pic>
    </p:spTree>
    <p:extLst>
      <p:ext uri="{BB962C8B-B14F-4D97-AF65-F5344CB8AC3E}">
        <p14:creationId xmlns:p14="http://schemas.microsoft.com/office/powerpoint/2010/main" val="3277558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2474-FDEA-65DE-9A04-713A83F5D9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119CE3D-23C9-D763-25EB-211B29ADD191}"/>
              </a:ext>
            </a:extLst>
          </p:cNvPr>
          <p:cNvSpPr>
            <a:spLocks noGrp="1"/>
          </p:cNvSpPr>
          <p:nvPr>
            <p:ph idx="1"/>
          </p:nvPr>
        </p:nvSpPr>
        <p:spPr/>
        <p:txBody>
          <a:bodyPr/>
          <a:lstStyle/>
          <a:p>
            <a:pPr algn="just"/>
            <a:r>
              <a:rPr lang="en-US" dirty="0"/>
              <a:t>The basic organization of the system is shown in Figure 8.9. A Chubby cell typically serves one data center. </a:t>
            </a:r>
          </a:p>
          <a:p>
            <a:pPr algn="just"/>
            <a:r>
              <a:rPr lang="en-US" dirty="0"/>
              <a:t>The cell server includes several replicas, the standard number of which is five. To reduce the probability of correlated failures, the servers hosting replicas are distributed across the campus of a data center.</a:t>
            </a:r>
            <a:endParaRPr lang="en-IN" dirty="0"/>
          </a:p>
        </p:txBody>
      </p:sp>
    </p:spTree>
    <p:extLst>
      <p:ext uri="{BB962C8B-B14F-4D97-AF65-F5344CB8AC3E}">
        <p14:creationId xmlns:p14="http://schemas.microsoft.com/office/powerpoint/2010/main" val="1537042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1367DC-F0FF-11E4-41B8-786F7AABFA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7947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BF193-40F5-471D-25AC-323A0AD20AD7}"/>
              </a:ext>
            </a:extLst>
          </p:cNvPr>
          <p:cNvSpPr>
            <a:spLocks noGrp="1"/>
          </p:cNvSpPr>
          <p:nvPr>
            <p:ph idx="1"/>
          </p:nvPr>
        </p:nvSpPr>
        <p:spPr>
          <a:xfrm>
            <a:off x="838200" y="139959"/>
            <a:ext cx="10515600" cy="6037004"/>
          </a:xfrm>
        </p:spPr>
        <p:txBody>
          <a:bodyPr>
            <a:normAutofit/>
          </a:bodyPr>
          <a:lstStyle/>
          <a:p>
            <a:pPr algn="just"/>
            <a:r>
              <a:rPr lang="en-US" dirty="0"/>
              <a:t>The </a:t>
            </a:r>
            <a:r>
              <a:rPr lang="en-US" dirty="0" err="1"/>
              <a:t>Paxos</a:t>
            </a:r>
            <a:r>
              <a:rPr lang="en-US" dirty="0"/>
              <a:t> algorithm is used to reach consensus on sets of values (e.g., the sequence of entries in a replicated log). To ensure that the </a:t>
            </a:r>
            <a:r>
              <a:rPr lang="en-US" dirty="0" err="1"/>
              <a:t>Paxos</a:t>
            </a:r>
            <a:r>
              <a:rPr lang="en-US" dirty="0"/>
              <a:t> algorithm succeeds in spite of the occasional failure of a replica, the following three phases of the algorithm are executed repeatedly</a:t>
            </a:r>
          </a:p>
          <a:p>
            <a:pPr algn="just"/>
            <a:r>
              <a:rPr lang="en-US" dirty="0"/>
              <a:t>1. Elect a replica to be the master/coordinator. When a master fails, several replicas may decide to assume the role of a master. To ensure that the result of the election is unique, each replica generates a sequence number larger than any sequence number it has seen, in the range (1,r), where r is the number of replicas, and broadcasts it in a propose message. The replicas that have not seen a higher sequence number broadcast a promise reply and declare that they will reject proposals from other candidate masters. If the number of respondents represents a majority of replicas, the one that sent the propose message is elected master. </a:t>
            </a:r>
            <a:endParaRPr lang="en-IN" dirty="0"/>
          </a:p>
        </p:txBody>
      </p:sp>
    </p:spTree>
    <p:extLst>
      <p:ext uri="{BB962C8B-B14F-4D97-AF65-F5344CB8AC3E}">
        <p14:creationId xmlns:p14="http://schemas.microsoft.com/office/powerpoint/2010/main" val="124785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07" y="143128"/>
            <a:ext cx="11589719" cy="6595999"/>
          </a:xfrm>
        </p:spPr>
        <p:txBody>
          <a:bodyPr>
            <a:normAutofit/>
          </a:bodyPr>
          <a:lstStyle/>
          <a:p>
            <a:pPr marL="0" indent="0" algn="just">
              <a:buNone/>
            </a:pPr>
            <a:r>
              <a:rPr lang="en-US" sz="2600" b="1" dirty="0">
                <a:latin typeface="Times New Roman" panose="02020603050405020304" pitchFamily="18" charset="0"/>
                <a:cs typeface="Times New Roman" panose="02020603050405020304" pitchFamily="18" charset="0"/>
              </a:rPr>
              <a:t>Advantage: </a:t>
            </a:r>
            <a:r>
              <a:rPr lang="en-US" sz="2600" dirty="0">
                <a:latin typeface="Times New Roman" panose="02020603050405020304" pitchFamily="18" charset="0"/>
                <a:cs typeface="Times New Roman" panose="02020603050405020304" pitchFamily="18" charset="0"/>
              </a:rPr>
              <a:t>The density of storage devices has increased and the cost has decreased dramatically, the access time has improved only slightly. </a:t>
            </a:r>
          </a:p>
          <a:p>
            <a:pPr marL="0" indent="0" algn="just">
              <a:buNone/>
            </a:pPr>
            <a:r>
              <a:rPr lang="en-US" sz="2600" b="1" dirty="0">
                <a:latin typeface="Times New Roman" panose="02020603050405020304" pitchFamily="18" charset="0"/>
                <a:cs typeface="Times New Roman" panose="02020603050405020304" pitchFamily="18" charset="0"/>
              </a:rPr>
              <a:t>Disadvantage: </a:t>
            </a:r>
            <a:r>
              <a:rPr lang="en-US" sz="2600" dirty="0">
                <a:latin typeface="Times New Roman" panose="02020603050405020304" pitchFamily="18" charset="0"/>
                <a:cs typeface="Times New Roman" panose="02020603050405020304" pitchFamily="18" charset="0"/>
              </a:rPr>
              <a:t>The performance of I/O subsystems has not kept pace with the performance of processors. </a:t>
            </a:r>
          </a:p>
          <a:p>
            <a:pPr marL="0" indent="0" algn="just">
              <a:buNone/>
            </a:pPr>
            <a:r>
              <a:rPr lang="en-US" sz="2600" dirty="0">
                <a:latin typeface="Times New Roman" panose="02020603050405020304" pitchFamily="18" charset="0"/>
                <a:cs typeface="Times New Roman" panose="02020603050405020304" pitchFamily="18" charset="0"/>
              </a:rPr>
              <a:t>This performance gap affects multimedia, scientific, engineering, and other modern applications which process increasingly large volumes of data.</a:t>
            </a:r>
          </a:p>
          <a:p>
            <a:pPr marL="0" indent="0" algn="just">
              <a:buNone/>
            </a:pPr>
            <a:r>
              <a:rPr lang="en-US" sz="2600" b="1" dirty="0">
                <a:latin typeface="Times New Roman" panose="02020603050405020304" pitchFamily="18" charset="0"/>
                <a:cs typeface="Times New Roman" panose="02020603050405020304" pitchFamily="18" charset="0"/>
              </a:rPr>
              <a:t>Note: </a:t>
            </a:r>
            <a:r>
              <a:rPr lang="en-US" sz="2600" dirty="0">
                <a:latin typeface="Times New Roman" panose="02020603050405020304" pitchFamily="18" charset="0"/>
                <a:cs typeface="Times New Roman" panose="02020603050405020304" pitchFamily="18" charset="0"/>
              </a:rPr>
              <a:t>the cost of storage management is the dominant element of the total cost of a storage system- This effect favors the centralized storage strategy can automate some of the storage management functions such as replication and backup and thus, reduce substantially the storage management cost( if data storage is distributed system and leads to more storage management cost.)</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644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9331-F962-F512-0D6F-5D3C3C93A58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AE0C572-3281-3D42-0C56-D5980F882F62}"/>
              </a:ext>
            </a:extLst>
          </p:cNvPr>
          <p:cNvSpPr>
            <a:spLocks noGrp="1"/>
          </p:cNvSpPr>
          <p:nvPr>
            <p:ph idx="1"/>
          </p:nvPr>
        </p:nvSpPr>
        <p:spPr/>
        <p:txBody>
          <a:bodyPr/>
          <a:lstStyle/>
          <a:p>
            <a:r>
              <a:rPr lang="en-US" dirty="0"/>
              <a:t>2. The master broadcasts to all replicas an accept message, including the value it has selected, and waits for replies, either acknowledge or reject. </a:t>
            </a:r>
          </a:p>
          <a:p>
            <a:r>
              <a:rPr lang="en-US" dirty="0"/>
              <a:t>3. Consensus is reached when the majority of the replicas send an acknowledge message; then the master broadcasts the commit message</a:t>
            </a:r>
            <a:endParaRPr lang="en-IN" dirty="0"/>
          </a:p>
        </p:txBody>
      </p:sp>
    </p:spTree>
    <p:extLst>
      <p:ext uri="{BB962C8B-B14F-4D97-AF65-F5344CB8AC3E}">
        <p14:creationId xmlns:p14="http://schemas.microsoft.com/office/powerpoint/2010/main" val="3656832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985-40C1-DFF2-6362-3453CDBA703F}"/>
              </a:ext>
            </a:extLst>
          </p:cNvPr>
          <p:cNvSpPr>
            <a:spLocks noGrp="1"/>
          </p:cNvSpPr>
          <p:nvPr>
            <p:ph type="title"/>
          </p:nvPr>
        </p:nvSpPr>
        <p:spPr/>
        <p:txBody>
          <a:bodyPr/>
          <a:lstStyle/>
          <a:p>
            <a:r>
              <a:rPr lang="en-US" dirty="0"/>
              <a:t>Transaction processing and NoSQL databases</a:t>
            </a:r>
            <a:endParaRPr lang="en-IN" dirty="0"/>
          </a:p>
        </p:txBody>
      </p:sp>
      <p:sp>
        <p:nvSpPr>
          <p:cNvPr id="3" name="Content Placeholder 2">
            <a:extLst>
              <a:ext uri="{FF2B5EF4-FFF2-40B4-BE49-F238E27FC236}">
                <a16:creationId xmlns:a16="http://schemas.microsoft.com/office/drawing/2014/main" id="{2E1C44FF-4AD6-8F77-E05A-9EC91ED506C3}"/>
              </a:ext>
            </a:extLst>
          </p:cNvPr>
          <p:cNvSpPr>
            <a:spLocks noGrp="1"/>
          </p:cNvSpPr>
          <p:nvPr>
            <p:ph idx="1"/>
          </p:nvPr>
        </p:nvSpPr>
        <p:spPr/>
        <p:txBody>
          <a:bodyPr>
            <a:normAutofit lnSpcReduction="10000"/>
          </a:bodyPr>
          <a:lstStyle/>
          <a:p>
            <a:pPr algn="just"/>
            <a:r>
              <a:rPr lang="en-US" dirty="0"/>
              <a:t>Many cloud services are based on online transaction processing (OLTP) and operate under tight latency constraints. </a:t>
            </a:r>
          </a:p>
          <a:p>
            <a:pPr algn="just"/>
            <a:r>
              <a:rPr lang="en-US" dirty="0"/>
              <a:t>Moreover, these applications have to deal with extremely high data volumes and are expected to provide reliable services for very large communities of users.</a:t>
            </a:r>
          </a:p>
          <a:p>
            <a:pPr algn="just"/>
            <a:r>
              <a:rPr lang="en-US" dirty="0"/>
              <a:t> It did not take very long for companies heavily involved in cloud computing, such as Google and Amazon, e-commerce companies such as eBay, and social media networks such as Facebook, Twitter, or LinkedIn, to discover that traditional relational databases are not able to handle the massive amount of data and the real-time demands of online applications that are critical for their business models</a:t>
            </a:r>
            <a:endParaRPr lang="en-IN" dirty="0"/>
          </a:p>
        </p:txBody>
      </p:sp>
    </p:spTree>
    <p:extLst>
      <p:ext uri="{BB962C8B-B14F-4D97-AF65-F5344CB8AC3E}">
        <p14:creationId xmlns:p14="http://schemas.microsoft.com/office/powerpoint/2010/main" val="4177394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D88D-B2CE-8EBC-59BB-9F5A95B1A1B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9E2B331-15B9-5F59-250A-386D2164811C}"/>
              </a:ext>
            </a:extLst>
          </p:cNvPr>
          <p:cNvSpPr>
            <a:spLocks noGrp="1"/>
          </p:cNvSpPr>
          <p:nvPr>
            <p:ph idx="1"/>
          </p:nvPr>
        </p:nvSpPr>
        <p:spPr/>
        <p:txBody>
          <a:bodyPr>
            <a:normAutofit fontScale="92500"/>
          </a:bodyPr>
          <a:lstStyle/>
          <a:p>
            <a:pPr algn="just"/>
            <a:r>
              <a:rPr lang="en-US" dirty="0"/>
              <a:t>The search for alternate models with which to store the data on a cloud is motivated by the need to decrease the latency by caching frequently used data in memory on dedicated servers, rather than fetching it repeatedly. </a:t>
            </a:r>
          </a:p>
          <a:p>
            <a:pPr algn="just"/>
            <a:r>
              <a:rPr lang="en-US" dirty="0"/>
              <a:t>In addition, distributing the data on a large number of servers allows multiple transactions to occur at the same time and decreases the response time. </a:t>
            </a:r>
          </a:p>
          <a:p>
            <a:pPr algn="just"/>
            <a:r>
              <a:rPr lang="en-US" dirty="0"/>
              <a:t>The relational schema are of little use for such applications in which conversion to key-value databases seems a much better approach.</a:t>
            </a:r>
          </a:p>
          <a:p>
            <a:pPr algn="just"/>
            <a:r>
              <a:rPr lang="en-US" dirty="0"/>
              <a:t> Of course, such systems do not store meaningful metadata information, unless they use extensions that cannot be exported easily.</a:t>
            </a:r>
            <a:endParaRPr lang="en-IN" dirty="0"/>
          </a:p>
        </p:txBody>
      </p:sp>
    </p:spTree>
    <p:extLst>
      <p:ext uri="{BB962C8B-B14F-4D97-AF65-F5344CB8AC3E}">
        <p14:creationId xmlns:p14="http://schemas.microsoft.com/office/powerpoint/2010/main" val="2491737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88F3-E96F-F907-76BE-0227BDD661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E28FE56-F4E4-790E-2D20-9945EFE10668}"/>
              </a:ext>
            </a:extLst>
          </p:cNvPr>
          <p:cNvSpPr>
            <a:spLocks noGrp="1"/>
          </p:cNvSpPr>
          <p:nvPr>
            <p:ph idx="1"/>
          </p:nvPr>
        </p:nvSpPr>
        <p:spPr/>
        <p:txBody>
          <a:bodyPr>
            <a:normAutofit fontScale="92500" lnSpcReduction="20000"/>
          </a:bodyPr>
          <a:lstStyle/>
          <a:p>
            <a:pPr algn="just"/>
            <a:r>
              <a:rPr lang="en-US" dirty="0"/>
              <a:t>A major concern for the designers of OLTP systems is to reduce the response time. </a:t>
            </a:r>
          </a:p>
          <a:p>
            <a:pPr algn="just"/>
            <a:r>
              <a:rPr lang="en-US" dirty="0"/>
              <a:t>The term </a:t>
            </a:r>
            <a:r>
              <a:rPr lang="en-US" dirty="0" err="1"/>
              <a:t>memcaching</a:t>
            </a:r>
            <a:r>
              <a:rPr lang="en-US" dirty="0"/>
              <a:t> refers to a general-purpose distributed memory system that caches objects in main memory (RAM); the system is based on a very large hash table distributed across many servers.</a:t>
            </a:r>
          </a:p>
          <a:p>
            <a:pPr algn="just"/>
            <a:r>
              <a:rPr lang="en-US" dirty="0"/>
              <a:t> The </a:t>
            </a:r>
            <a:r>
              <a:rPr lang="en-US" dirty="0" err="1"/>
              <a:t>memcached</a:t>
            </a:r>
            <a:r>
              <a:rPr lang="en-US" dirty="0"/>
              <a:t> system is based on a client-server architecture and runs under several operating systems, including Linux, Unix, Mac OS X, and Windows.</a:t>
            </a:r>
          </a:p>
          <a:p>
            <a:pPr algn="just"/>
            <a:r>
              <a:rPr lang="en-US" dirty="0"/>
              <a:t> The servers maintain a key-value associative array.</a:t>
            </a:r>
          </a:p>
          <a:p>
            <a:pPr algn="just"/>
            <a:r>
              <a:rPr lang="en-US" dirty="0"/>
              <a:t> The API allows the clients to add entries to the array and to query it.</a:t>
            </a:r>
          </a:p>
          <a:p>
            <a:pPr algn="just"/>
            <a:r>
              <a:rPr lang="en-US" dirty="0"/>
              <a:t> A key can be up to 250 bytes long, and a value can be no larger than 1 MB.</a:t>
            </a:r>
          </a:p>
          <a:p>
            <a:pPr algn="just"/>
            <a:r>
              <a:rPr lang="en-US" dirty="0"/>
              <a:t> The </a:t>
            </a:r>
            <a:r>
              <a:rPr lang="en-US" dirty="0" err="1"/>
              <a:t>memcached</a:t>
            </a:r>
            <a:r>
              <a:rPr lang="en-US" dirty="0"/>
              <a:t> system uses an LRU cache-replacement strategy</a:t>
            </a:r>
            <a:endParaRPr lang="en-IN" dirty="0"/>
          </a:p>
        </p:txBody>
      </p:sp>
    </p:spTree>
    <p:extLst>
      <p:ext uri="{BB962C8B-B14F-4D97-AF65-F5344CB8AC3E}">
        <p14:creationId xmlns:p14="http://schemas.microsoft.com/office/powerpoint/2010/main" val="696928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A3C4-F4E8-1F82-D078-24E36B28AFB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D443909-7182-ED49-ED4F-1FC6F8451C4C}"/>
              </a:ext>
            </a:extLst>
          </p:cNvPr>
          <p:cNvSpPr>
            <a:spLocks noGrp="1"/>
          </p:cNvSpPr>
          <p:nvPr>
            <p:ph idx="1"/>
          </p:nvPr>
        </p:nvSpPr>
        <p:spPr/>
        <p:txBody>
          <a:bodyPr/>
          <a:lstStyle/>
          <a:p>
            <a:r>
              <a:rPr lang="en-US" dirty="0"/>
              <a:t>Scalability is the other major concern for cloud OLTP applications and implicitly for datastores. </a:t>
            </a:r>
          </a:p>
          <a:p>
            <a:r>
              <a:rPr lang="en-US" dirty="0"/>
              <a:t>There is a distinction between vertical scaling, where the data and the workload are distributed to systems that share resources such as cores and processors, disks, and possibly RAM, and horizontal scaling, where the systems do not share either primary or secondary storage [66].</a:t>
            </a:r>
            <a:endParaRPr lang="en-IN" dirty="0"/>
          </a:p>
        </p:txBody>
      </p:sp>
    </p:spTree>
    <p:extLst>
      <p:ext uri="{BB962C8B-B14F-4D97-AF65-F5344CB8AC3E}">
        <p14:creationId xmlns:p14="http://schemas.microsoft.com/office/powerpoint/2010/main" val="887316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92FE-D20F-5564-DBB3-556ED4FC321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D975473-EC8F-5DBC-2F64-5879FBBDCFE9}"/>
              </a:ext>
            </a:extLst>
          </p:cNvPr>
          <p:cNvSpPr>
            <a:spLocks noGrp="1"/>
          </p:cNvSpPr>
          <p:nvPr>
            <p:ph idx="1"/>
          </p:nvPr>
        </p:nvSpPr>
        <p:spPr/>
        <p:txBody>
          <a:bodyPr>
            <a:normAutofit lnSpcReduction="10000"/>
          </a:bodyPr>
          <a:lstStyle/>
          <a:p>
            <a:pPr algn="just"/>
            <a:r>
              <a:rPr lang="en-US" dirty="0"/>
              <a:t>Cloud stores such as document stores and NoSQL databases are designed to scale well, do not exhibit a single point of failure, have built-in support for consensus-based decisions, and support partitioning and replication as basic primitives.</a:t>
            </a:r>
          </a:p>
          <a:p>
            <a:pPr algn="just"/>
            <a:r>
              <a:rPr lang="en-US" dirty="0"/>
              <a:t> Systems such as Amazon’s </a:t>
            </a:r>
            <a:r>
              <a:rPr lang="en-US" dirty="0" err="1"/>
              <a:t>SimpleDB</a:t>
            </a:r>
            <a:r>
              <a:rPr lang="en-US" dirty="0"/>
              <a:t>, discussed in Section 3.1; CouchDB (see http://couchdb.apache.org/), or Oracle NoSQL database [277] are very popular, though they provide less functionality than traditional databases.</a:t>
            </a:r>
          </a:p>
          <a:p>
            <a:pPr algn="just"/>
            <a:r>
              <a:rPr lang="en-US" dirty="0"/>
              <a:t> The key-value data model is very popular. </a:t>
            </a:r>
          </a:p>
          <a:p>
            <a:pPr algn="just"/>
            <a:r>
              <a:rPr lang="en-US" dirty="0"/>
              <a:t>Several such systems, including Voldemort, Redis, </a:t>
            </a:r>
            <a:r>
              <a:rPr lang="en-US" dirty="0" err="1"/>
              <a:t>Scalaris</a:t>
            </a:r>
            <a:r>
              <a:rPr lang="en-US" dirty="0"/>
              <a:t>, and Tokyo cabinet, are discussed in [66].</a:t>
            </a:r>
            <a:endParaRPr lang="en-IN" dirty="0"/>
          </a:p>
        </p:txBody>
      </p:sp>
    </p:spTree>
    <p:extLst>
      <p:ext uri="{BB962C8B-B14F-4D97-AF65-F5344CB8AC3E}">
        <p14:creationId xmlns:p14="http://schemas.microsoft.com/office/powerpoint/2010/main" val="3868984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D4D0-D907-1DA1-9227-9ACD7DEE13B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CFBB40E-9E3D-7847-D02D-F1BA5B8DE7B4}"/>
              </a:ext>
            </a:extLst>
          </p:cNvPr>
          <p:cNvSpPr>
            <a:spLocks noGrp="1"/>
          </p:cNvSpPr>
          <p:nvPr>
            <p:ph idx="1"/>
          </p:nvPr>
        </p:nvSpPr>
        <p:spPr/>
        <p:txBody>
          <a:bodyPr/>
          <a:lstStyle/>
          <a:p>
            <a:r>
              <a:rPr lang="en-US" dirty="0"/>
              <a:t>The “soft-state” approach in the design of NoSQL allows data to be inconsistent and transfers the task of implementing only the subset of the ACID properties required by a specific application to the application developer. </a:t>
            </a:r>
          </a:p>
          <a:p>
            <a:r>
              <a:rPr lang="en-US" dirty="0"/>
              <a:t>The NoSQL systems ensure that data will be “eventually consistent” at some future point in time instead of enforcing consistency at the time when a transaction is “committed.” </a:t>
            </a:r>
          </a:p>
          <a:p>
            <a:r>
              <a:rPr lang="en-US" dirty="0"/>
              <a:t>Data partitioning among multiple storage servers and data replication are also tenets of the NoSQL</a:t>
            </a:r>
            <a:endParaRPr lang="en-IN" dirty="0"/>
          </a:p>
        </p:txBody>
      </p:sp>
    </p:spTree>
    <p:extLst>
      <p:ext uri="{BB962C8B-B14F-4D97-AF65-F5344CB8AC3E}">
        <p14:creationId xmlns:p14="http://schemas.microsoft.com/office/powerpoint/2010/main" val="2059401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5DD8-B782-3880-63E4-4F1AFD08772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F0C57D3-7F45-F884-4EE4-F9FF1964245A}"/>
              </a:ext>
            </a:extLst>
          </p:cNvPr>
          <p:cNvSpPr>
            <a:spLocks noGrp="1"/>
          </p:cNvSpPr>
          <p:nvPr>
            <p:ph idx="1"/>
          </p:nvPr>
        </p:nvSpPr>
        <p:spPr/>
        <p:txBody>
          <a:bodyPr>
            <a:normAutofit fontScale="85000" lnSpcReduction="10000"/>
          </a:bodyPr>
          <a:lstStyle/>
          <a:p>
            <a:pPr algn="just"/>
            <a:r>
              <a:rPr lang="en-US" dirty="0"/>
              <a:t>The overhead of OLTP systems is due to four sources with equal contribution: </a:t>
            </a:r>
            <a:r>
              <a:rPr lang="en-US" b="1" dirty="0">
                <a:solidFill>
                  <a:srgbClr val="FF0000"/>
                </a:solidFill>
              </a:rPr>
              <a:t>logging, locking, latching, and buffer management</a:t>
            </a:r>
            <a:r>
              <a:rPr lang="en-US" dirty="0"/>
              <a:t>.</a:t>
            </a:r>
          </a:p>
          <a:p>
            <a:pPr algn="just"/>
            <a:r>
              <a:rPr lang="en-US" dirty="0"/>
              <a:t> Logging is expensive because traditional databases require transaction durability; thus, every write to the database can be completed only after the log has been updated.</a:t>
            </a:r>
          </a:p>
          <a:p>
            <a:pPr algn="just"/>
            <a:r>
              <a:rPr lang="en-US" dirty="0"/>
              <a:t> To guarantee atomicity, transactions lock every record, and this requires access to a lock table. </a:t>
            </a:r>
          </a:p>
          <a:p>
            <a:pPr algn="just"/>
            <a:r>
              <a:rPr lang="en-US" dirty="0"/>
              <a:t>Many operations require multithreading, and the access to shared data structures, such as lock tables, demands short-term latches8 for coordination. </a:t>
            </a:r>
          </a:p>
          <a:p>
            <a:pPr algn="just"/>
            <a:r>
              <a:rPr lang="en-US" dirty="0"/>
              <a:t>The breakdown of the instruction count for these operations in existing DBMSs is as follows: 34.6% for buffer management, 14.2% for latching, 16.3% for locking, 11.9% for logging, and 16.2% for hand-coded optimization</a:t>
            </a:r>
            <a:endParaRPr lang="en-IN" dirty="0"/>
          </a:p>
        </p:txBody>
      </p:sp>
    </p:spTree>
    <p:extLst>
      <p:ext uri="{BB962C8B-B14F-4D97-AF65-F5344CB8AC3E}">
        <p14:creationId xmlns:p14="http://schemas.microsoft.com/office/powerpoint/2010/main" val="42733119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83B-1220-7351-7129-93B9F58B703F}"/>
              </a:ext>
            </a:extLst>
          </p:cNvPr>
          <p:cNvSpPr>
            <a:spLocks noGrp="1"/>
          </p:cNvSpPr>
          <p:nvPr>
            <p:ph type="title"/>
          </p:nvPr>
        </p:nvSpPr>
        <p:spPr/>
        <p:txBody>
          <a:bodyPr/>
          <a:lstStyle/>
          <a:p>
            <a:r>
              <a:rPr lang="en-IN" dirty="0" err="1"/>
              <a:t>BigTable</a:t>
            </a:r>
            <a:endParaRPr lang="en-IN" dirty="0"/>
          </a:p>
        </p:txBody>
      </p:sp>
      <p:sp>
        <p:nvSpPr>
          <p:cNvPr id="3" name="Content Placeholder 2">
            <a:extLst>
              <a:ext uri="{FF2B5EF4-FFF2-40B4-BE49-F238E27FC236}">
                <a16:creationId xmlns:a16="http://schemas.microsoft.com/office/drawing/2014/main" id="{29F7B229-8A1B-E9B0-359E-2682E8EA4FF5}"/>
              </a:ext>
            </a:extLst>
          </p:cNvPr>
          <p:cNvSpPr>
            <a:spLocks noGrp="1"/>
          </p:cNvSpPr>
          <p:nvPr>
            <p:ph idx="1"/>
          </p:nvPr>
        </p:nvSpPr>
        <p:spPr/>
        <p:txBody>
          <a:bodyPr/>
          <a:lstStyle/>
          <a:p>
            <a:r>
              <a:rPr lang="en-US" dirty="0" err="1"/>
              <a:t>BigTable</a:t>
            </a:r>
            <a:r>
              <a:rPr lang="en-US" dirty="0"/>
              <a:t> is a distributed storage system developed by Google to store massive amounts of data and to scale up to thousands of storage servers [73]. </a:t>
            </a:r>
          </a:p>
          <a:p>
            <a:r>
              <a:rPr lang="en-US" dirty="0"/>
              <a:t>The system uses the Google File System discussed in Section 8.5 to store user data as well as system information.</a:t>
            </a:r>
          </a:p>
          <a:p>
            <a:r>
              <a:rPr lang="en-US" dirty="0"/>
              <a:t> To guarantee atomic read and write operations, it uses the Chubby distributed lock service (see Section 8.7); the directories and the files in the namespace of Chubby are used as locks.</a:t>
            </a:r>
            <a:endParaRPr lang="en-IN" dirty="0"/>
          </a:p>
        </p:txBody>
      </p:sp>
    </p:spTree>
    <p:extLst>
      <p:ext uri="{BB962C8B-B14F-4D97-AF65-F5344CB8AC3E}">
        <p14:creationId xmlns:p14="http://schemas.microsoft.com/office/powerpoint/2010/main" val="2247956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48A9-CCCB-64D1-9CED-846893B6635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C86AB7-352C-1F49-2EE0-4520B8CE3EB5}"/>
              </a:ext>
            </a:extLst>
          </p:cNvPr>
          <p:cNvSpPr>
            <a:spLocks noGrp="1"/>
          </p:cNvSpPr>
          <p:nvPr>
            <p:ph idx="1"/>
          </p:nvPr>
        </p:nvSpPr>
        <p:spPr/>
        <p:txBody>
          <a:bodyPr/>
          <a:lstStyle/>
          <a:p>
            <a:r>
              <a:rPr lang="en-US" dirty="0"/>
              <a:t>The system is based on a simple and flexible data model. It allows an application developer to exercise control over the data format and layout and reveals data locality information to the application clients.</a:t>
            </a:r>
          </a:p>
          <a:p>
            <a:r>
              <a:rPr lang="en-US" dirty="0"/>
              <a:t> Any read or write row operation is atomic, even when it affects more than one column. </a:t>
            </a:r>
          </a:p>
          <a:p>
            <a:r>
              <a:rPr lang="en-US" dirty="0"/>
              <a:t>The column keys identify column families, which are units of access control. </a:t>
            </a:r>
          </a:p>
          <a:p>
            <a:r>
              <a:rPr lang="en-US" dirty="0"/>
              <a:t>The data in a column family is of the same type. Client applications written in C++ can add or delete values, search for a subset of data, and look up data in a row</a:t>
            </a:r>
            <a:endParaRPr lang="en-IN" dirty="0"/>
          </a:p>
        </p:txBody>
      </p:sp>
    </p:spTree>
    <p:extLst>
      <p:ext uri="{BB962C8B-B14F-4D97-AF65-F5344CB8AC3E}">
        <p14:creationId xmlns:p14="http://schemas.microsoft.com/office/powerpoint/2010/main" val="280649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44" y="106552"/>
            <a:ext cx="11899392" cy="6541136"/>
          </a:xfrm>
        </p:spPr>
        <p:txBody>
          <a:bodyPr>
            <a:noAutofit/>
          </a:bodyPr>
          <a:lstStyle/>
          <a:p>
            <a:pPr algn="just"/>
            <a:r>
              <a:rPr lang="en-US" sz="2400" b="1" dirty="0">
                <a:latin typeface="Times New Roman" panose="02020603050405020304" pitchFamily="18" charset="0"/>
                <a:cs typeface="Times New Roman" panose="02020603050405020304" pitchFamily="18" charset="0"/>
              </a:rPr>
              <a:t>Disk technologies: </a:t>
            </a:r>
            <a:r>
              <a:rPr lang="en-US" sz="2400" dirty="0">
                <a:latin typeface="Times New Roman" panose="02020603050405020304" pitchFamily="18" charset="0"/>
                <a:cs typeface="Times New Roman" panose="02020603050405020304" pitchFamily="18" charset="0"/>
              </a:rPr>
              <a:t>Hard disk drives are secondary storage media for general-purpose computers. </a:t>
            </a:r>
          </a:p>
          <a:p>
            <a:pPr algn="just"/>
            <a:r>
              <a:rPr lang="en-US" sz="2400" dirty="0">
                <a:latin typeface="Times New Roman" panose="02020603050405020304" pitchFamily="18" charset="0"/>
                <a:cs typeface="Times New Roman" panose="02020603050405020304" pitchFamily="18" charset="0"/>
              </a:rPr>
              <a:t>An HDD is a non-volatile random-access data storage device consisting of one or more rotating platters coated with magnetic material.</a:t>
            </a:r>
          </a:p>
          <a:p>
            <a:pPr algn="just"/>
            <a:r>
              <a:rPr lang="en-US" sz="2400" dirty="0">
                <a:latin typeface="Times New Roman" panose="02020603050405020304" pitchFamily="18" charset="0"/>
                <a:cs typeface="Times New Roman" panose="02020603050405020304" pitchFamily="18" charset="0"/>
              </a:rPr>
              <a:t> Magnetic heads mounted on a moving actuator arm read and write data to the surface of the platters.</a:t>
            </a:r>
          </a:p>
          <a:p>
            <a:pPr algn="just"/>
            <a:r>
              <a:rPr lang="en-US" dirty="0">
                <a:latin typeface="Times New Roman" panose="02020603050405020304" pitchFamily="18" charset="0"/>
                <a:cs typeface="Times New Roman" panose="02020603050405020304" pitchFamily="18" charset="0"/>
              </a:rPr>
              <a:t>HDD has a spindle motor that spins the disks and an actuator that positions the read/write head assembly across the spinning disks. </a:t>
            </a:r>
          </a:p>
          <a:p>
            <a:pPr algn="just"/>
            <a:r>
              <a:rPr lang="en-US" dirty="0">
                <a:latin typeface="Times New Roman" panose="02020603050405020304" pitchFamily="18" charset="0"/>
                <a:cs typeface="Times New Roman" panose="02020603050405020304" pitchFamily="18" charset="0"/>
              </a:rPr>
              <a:t>The rotation speed of platters in HDDs ranges from 4 200 rpm for energy-efficient portable devices, to 15 000 rpm for high-performance servers. </a:t>
            </a:r>
          </a:p>
          <a:p>
            <a:pPr algn="just"/>
            <a:r>
              <a:rPr lang="en-US" dirty="0">
                <a:latin typeface="Times New Roman" panose="02020603050405020304" pitchFamily="18" charset="0"/>
                <a:cs typeface="Times New Roman" panose="02020603050405020304" pitchFamily="18" charset="0"/>
              </a:rPr>
              <a:t>HDDs for desktop computers and laptops are 3.5-inch and 2.5-inch, respectively. </a:t>
            </a:r>
          </a:p>
        </p:txBody>
      </p:sp>
    </p:spTree>
    <p:extLst>
      <p:ext uri="{BB962C8B-B14F-4D97-AF65-F5344CB8AC3E}">
        <p14:creationId xmlns:p14="http://schemas.microsoft.com/office/powerpoint/2010/main" val="1667309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8634-5AB9-A7E8-85EE-79A0781CBC1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2296D6E-5C23-E057-6BCB-D8742E28C89F}"/>
              </a:ext>
            </a:extLst>
          </p:cNvPr>
          <p:cNvSpPr>
            <a:spLocks noGrp="1"/>
          </p:cNvSpPr>
          <p:nvPr>
            <p:ph idx="1"/>
          </p:nvPr>
        </p:nvSpPr>
        <p:spPr/>
        <p:txBody>
          <a:bodyPr/>
          <a:lstStyle/>
          <a:p>
            <a:pPr algn="just"/>
            <a:r>
              <a:rPr lang="en-US" dirty="0"/>
              <a:t>A row key is an arbitrary string of up to 64 KB, and a row range is partitioned into tablets serving as units for load balancing. </a:t>
            </a:r>
          </a:p>
          <a:p>
            <a:pPr algn="just"/>
            <a:r>
              <a:rPr lang="en-US" dirty="0"/>
              <a:t>The time stamps used to index various versions of the data in a cell are 64-bit integers; their interpretation can be defined by the application, whereas the default is the time of an event in microseconds.</a:t>
            </a:r>
          </a:p>
          <a:p>
            <a:pPr algn="just"/>
            <a:r>
              <a:rPr lang="en-US" dirty="0"/>
              <a:t> A column key consists of a string defining the family name, a set of printable characters, and an arbitrary string as qualifier.</a:t>
            </a:r>
            <a:endParaRPr lang="en-IN" dirty="0"/>
          </a:p>
        </p:txBody>
      </p:sp>
    </p:spTree>
    <p:extLst>
      <p:ext uri="{BB962C8B-B14F-4D97-AF65-F5344CB8AC3E}">
        <p14:creationId xmlns:p14="http://schemas.microsoft.com/office/powerpoint/2010/main" val="1436186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4525623-5A02-1BBB-6883-7633A35D2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9697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DA2B-312D-BC87-C252-1D99DC8A48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5A8FEE-185B-AAB7-319E-82A5B081BA51}"/>
              </a:ext>
            </a:extLst>
          </p:cNvPr>
          <p:cNvSpPr>
            <a:spLocks noGrp="1"/>
          </p:cNvSpPr>
          <p:nvPr>
            <p:ph idx="1"/>
          </p:nvPr>
        </p:nvSpPr>
        <p:spPr/>
        <p:txBody>
          <a:bodyPr/>
          <a:lstStyle/>
          <a:p>
            <a:r>
              <a:rPr lang="en-US" dirty="0"/>
              <a:t>Internally, the space management is ensured by a three-level hierarchy: </a:t>
            </a:r>
          </a:p>
          <a:p>
            <a:r>
              <a:rPr lang="en-US" dirty="0"/>
              <a:t>the root tablet, the location of which is stored in a Chubby file, points to entries in the second element, the metadata tablet,</a:t>
            </a:r>
          </a:p>
          <a:p>
            <a:r>
              <a:rPr lang="en-US" dirty="0"/>
              <a:t> which, in turn, points to user tablets, collections of locations of users’ tablets. </a:t>
            </a:r>
          </a:p>
          <a:p>
            <a:r>
              <a:rPr lang="en-US" dirty="0"/>
              <a:t>An application client searches through this hierarchy to identify the location of its tablets and then caches the addresses for further use</a:t>
            </a:r>
            <a:endParaRPr lang="en-IN" dirty="0"/>
          </a:p>
        </p:txBody>
      </p:sp>
    </p:spTree>
    <p:extLst>
      <p:ext uri="{BB962C8B-B14F-4D97-AF65-F5344CB8AC3E}">
        <p14:creationId xmlns:p14="http://schemas.microsoft.com/office/powerpoint/2010/main" val="4159475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C4CA-3764-C8DA-0719-5AB432EE92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C82A683-6B6A-8691-0947-DF75D160D151}"/>
              </a:ext>
            </a:extLst>
          </p:cNvPr>
          <p:cNvSpPr>
            <a:spLocks noGrp="1"/>
          </p:cNvSpPr>
          <p:nvPr>
            <p:ph idx="1"/>
          </p:nvPr>
        </p:nvSpPr>
        <p:spPr/>
        <p:txBody>
          <a:bodyPr>
            <a:normAutofit fontScale="92500" lnSpcReduction="10000"/>
          </a:bodyPr>
          <a:lstStyle/>
          <a:p>
            <a:r>
              <a:rPr lang="en-US" dirty="0"/>
              <a:t>The performance of the system reported in [73] is summarized in Table 8.2. </a:t>
            </a:r>
          </a:p>
          <a:p>
            <a:r>
              <a:rPr lang="en-US" dirty="0"/>
              <a:t>The table shows the number of random and sequential read and write and scan operations for 1, 000 bytes, when the number of servers increases from 1 to 50, then to 250, and finally to 500. </a:t>
            </a:r>
          </a:p>
          <a:p>
            <a:r>
              <a:rPr lang="en-US" dirty="0"/>
              <a:t>Locking prevents the system from achieving a linear speed-up, but the performance of the system is still remarkable due to a fair number of optimizations. </a:t>
            </a:r>
          </a:p>
          <a:p>
            <a:r>
              <a:rPr lang="en-US" dirty="0"/>
              <a:t>For example, the number of scans on 500 tablet servers is 7,843/2 × 103 instead of 15,385/2 × 103. It is reported that only 12 clusters use more than 500 tablet servers, whereas some 259 clusters use between 1 and 19 tablet servers</a:t>
            </a:r>
            <a:endParaRPr lang="en-IN" dirty="0"/>
          </a:p>
        </p:txBody>
      </p:sp>
    </p:spTree>
    <p:extLst>
      <p:ext uri="{BB962C8B-B14F-4D97-AF65-F5344CB8AC3E}">
        <p14:creationId xmlns:p14="http://schemas.microsoft.com/office/powerpoint/2010/main" val="735087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C28F0F-CE74-E9C7-58A0-AAC132D2A0A2}"/>
              </a:ext>
            </a:extLst>
          </p:cNvPr>
          <p:cNvPicPr>
            <a:picLocks noChangeAspect="1"/>
          </p:cNvPicPr>
          <p:nvPr/>
        </p:nvPicPr>
        <p:blipFill>
          <a:blip r:embed="rId2"/>
          <a:stretch>
            <a:fillRect/>
          </a:stretch>
        </p:blipFill>
        <p:spPr>
          <a:xfrm>
            <a:off x="550506" y="136524"/>
            <a:ext cx="11224727" cy="6534863"/>
          </a:xfrm>
          <a:prstGeom prst="rect">
            <a:avLst/>
          </a:prstGeom>
        </p:spPr>
      </p:pic>
    </p:spTree>
    <p:extLst>
      <p:ext uri="{BB962C8B-B14F-4D97-AF65-F5344CB8AC3E}">
        <p14:creationId xmlns:p14="http://schemas.microsoft.com/office/powerpoint/2010/main" val="3262512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8704" y="163894"/>
            <a:ext cx="11615928" cy="6593522"/>
          </a:xfrm>
        </p:spPr>
        <p:txBody>
          <a:bodyPr>
            <a:normAutofit fontScale="85000" lnSpcReduction="20000"/>
          </a:bodyPr>
          <a:lstStyle/>
          <a:p>
            <a:pPr algn="l"/>
            <a:r>
              <a:rPr lang="en-US" b="1" dirty="0"/>
              <a:t>MEGASTORE</a:t>
            </a:r>
          </a:p>
          <a:p>
            <a:pPr marL="342900" indent="-342900" algn="just">
              <a:buFont typeface="Arial" panose="020B0604020202020204" pitchFamily="34" charset="0"/>
              <a:buChar char="•"/>
            </a:pPr>
            <a:r>
              <a:rPr lang="en-US" dirty="0"/>
              <a:t>Scalable storage for online services.</a:t>
            </a:r>
          </a:p>
          <a:p>
            <a:pPr marL="342900" indent="-342900" algn="just">
              <a:buFont typeface="Arial" panose="020B0604020202020204" pitchFamily="34" charset="0"/>
              <a:buChar char="•"/>
            </a:pPr>
            <a:r>
              <a:rPr lang="en-US" dirty="0"/>
              <a:t>Distributed over several data centers, </a:t>
            </a:r>
          </a:p>
          <a:p>
            <a:pPr marL="342900" indent="-342900" algn="just">
              <a:buFont typeface="Arial" panose="020B0604020202020204" pitchFamily="34" charset="0"/>
              <a:buChar char="•"/>
            </a:pPr>
            <a:r>
              <a:rPr lang="en-US" dirty="0"/>
              <a:t>Has a very large capacity and is highly available. </a:t>
            </a:r>
          </a:p>
          <a:p>
            <a:pPr marL="342900" indent="-342900" algn="just">
              <a:buFont typeface="Arial" panose="020B0604020202020204" pitchFamily="34" charset="0"/>
              <a:buChar char="•"/>
            </a:pPr>
            <a:r>
              <a:rPr lang="en-US" dirty="0"/>
              <a:t>Megastore is widely used internally at Google. </a:t>
            </a:r>
          </a:p>
          <a:p>
            <a:pPr marL="342900" indent="-342900" algn="just">
              <a:buFont typeface="Arial" panose="020B0604020202020204" pitchFamily="34" charset="0"/>
              <a:buChar char="•"/>
            </a:pPr>
            <a:r>
              <a:rPr lang="en-US" dirty="0"/>
              <a:t>In 2011 Megastore had a capacity of 1PB, handled some 23 billion transactions daily, 3 billion write, and 20 billion read transactions. </a:t>
            </a:r>
          </a:p>
          <a:p>
            <a:pPr marL="342900" indent="-342900" algn="just">
              <a:buFont typeface="Arial" panose="020B0604020202020204" pitchFamily="34" charset="0"/>
              <a:buChar char="•"/>
            </a:pPr>
            <a:r>
              <a:rPr lang="en-US" dirty="0"/>
              <a:t>The basic design of the system is to partition the data into entity groups and replicate each partition independently in data centers located in different geographic areas. </a:t>
            </a:r>
          </a:p>
          <a:p>
            <a:pPr marL="342900" indent="-342900" algn="just">
              <a:buFont typeface="Arial" panose="020B0604020202020204" pitchFamily="34" charset="0"/>
              <a:buChar char="•"/>
            </a:pPr>
            <a:r>
              <a:rPr lang="en-US" dirty="0"/>
              <a:t>The system supports ACID semantics within each partition and provides consistency guarantees across partitions.</a:t>
            </a:r>
          </a:p>
          <a:p>
            <a:pPr marL="342900" indent="-342900" algn="just">
              <a:buFont typeface="Arial" panose="020B0604020202020204" pitchFamily="34" charset="0"/>
              <a:buChar char="•"/>
            </a:pPr>
            <a:r>
              <a:rPr lang="en-US" dirty="0"/>
              <a:t>Megastore supports those database features that allow the system to scale well and do not affect the response time. </a:t>
            </a:r>
          </a:p>
          <a:p>
            <a:pPr marL="342900" indent="-342900" algn="just">
              <a:buFont typeface="Arial" panose="020B0604020202020204" pitchFamily="34" charset="0"/>
              <a:buChar char="•"/>
            </a:pPr>
            <a:r>
              <a:rPr lang="en-US" dirty="0"/>
              <a:t>Another distinctive feature of the system is the use of the </a:t>
            </a:r>
            <a:r>
              <a:rPr lang="en-US" dirty="0" err="1"/>
              <a:t>Paxos</a:t>
            </a:r>
            <a:r>
              <a:rPr lang="en-US" dirty="0"/>
              <a:t> consensus algorithm for replicating primary user data, metadata, and system configuration information across data centers and for locking. </a:t>
            </a:r>
          </a:p>
          <a:p>
            <a:pPr marL="342900" indent="-342900" algn="just">
              <a:buFont typeface="Arial" panose="020B0604020202020204" pitchFamily="34" charset="0"/>
              <a:buChar char="•"/>
            </a:pPr>
            <a:r>
              <a:rPr lang="en-US" dirty="0"/>
              <a:t>Megastore does not require a single master; instead, any node can initiate read and write operations to a write-ahead log replicated to a group of symmetric peers. </a:t>
            </a:r>
          </a:p>
          <a:p>
            <a:pPr marL="342900" indent="-342900" algn="just">
              <a:buFont typeface="Arial" panose="020B0604020202020204" pitchFamily="34" charset="0"/>
              <a:buChar char="•"/>
            </a:pPr>
            <a:r>
              <a:rPr lang="en-US" dirty="0"/>
              <a:t>The entity groups are application-specific and store together logically related data.</a:t>
            </a:r>
          </a:p>
          <a:p>
            <a:pPr marL="342900" indent="-342900" algn="just">
              <a:buFont typeface="Arial" panose="020B0604020202020204" pitchFamily="34" charset="0"/>
              <a:buChar char="•"/>
            </a:pPr>
            <a:r>
              <a:rPr lang="en-US" dirty="0"/>
              <a:t>for example, an email account could be an entity group for an Email application. </a:t>
            </a:r>
          </a:p>
          <a:p>
            <a:pPr marL="342900" indent="-342900" algn="just">
              <a:buFont typeface="Arial" panose="020B0604020202020204" pitchFamily="34" charset="0"/>
              <a:buChar char="•"/>
            </a:pPr>
            <a:r>
              <a:rPr lang="en-US" dirty="0"/>
              <a:t>Data should be carefully partitioned to avoid excessive communication between entity groups. </a:t>
            </a:r>
          </a:p>
        </p:txBody>
      </p:sp>
    </p:spTree>
    <p:extLst>
      <p:ext uri="{BB962C8B-B14F-4D97-AF65-F5344CB8AC3E}">
        <p14:creationId xmlns:p14="http://schemas.microsoft.com/office/powerpoint/2010/main" val="3088580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976" y="271144"/>
            <a:ext cx="11670792" cy="6376543"/>
          </a:xfrm>
        </p:spPr>
        <p:txBody>
          <a:bodyPr>
            <a:normAutofit fontScale="85000" lnSpcReduction="20000"/>
          </a:bodyPr>
          <a:lstStyle/>
          <a:p>
            <a:pPr algn="just"/>
            <a:r>
              <a:rPr lang="en-US" dirty="0"/>
              <a:t>The data model is declared in a schema consisting of a set of tables composed of entries. Each entry is a collection of named and typed properties. T</a:t>
            </a:r>
          </a:p>
          <a:p>
            <a:pPr algn="just"/>
            <a:r>
              <a:rPr lang="en-US" dirty="0"/>
              <a:t>The unique primary key of an entity in a table is a composition of entry properties.</a:t>
            </a:r>
          </a:p>
          <a:p>
            <a:pPr algn="just"/>
            <a:r>
              <a:rPr lang="en-US" dirty="0"/>
              <a:t> A Megastore table can be a root or a child table. Each child entity must reference a special entity, called root entity in its root table. </a:t>
            </a:r>
          </a:p>
          <a:p>
            <a:pPr algn="just"/>
            <a:r>
              <a:rPr lang="en-US" dirty="0"/>
              <a:t>An entity group consists of a primary entity and all the entities that reference it. </a:t>
            </a:r>
          </a:p>
          <a:p>
            <a:pPr algn="just"/>
            <a:r>
              <a:rPr lang="en-US" dirty="0"/>
              <a:t>The system makes use of </a:t>
            </a:r>
            <a:r>
              <a:rPr lang="en-US" dirty="0" err="1"/>
              <a:t>BigTable</a:t>
            </a:r>
            <a:r>
              <a:rPr lang="en-US" dirty="0"/>
              <a:t>. Entities from different Megastore tables can be mapped to the same </a:t>
            </a:r>
            <a:r>
              <a:rPr lang="en-US" dirty="0" err="1"/>
              <a:t>BigTable</a:t>
            </a:r>
            <a:r>
              <a:rPr lang="en-US" dirty="0"/>
              <a:t> row without collisions. This is possible because the </a:t>
            </a:r>
            <a:r>
              <a:rPr lang="en-US" dirty="0" err="1"/>
              <a:t>BigTable</a:t>
            </a:r>
            <a:r>
              <a:rPr lang="en-US" dirty="0"/>
              <a:t> column name is a concatenation of the Megastore table name and the name of a property. </a:t>
            </a:r>
          </a:p>
          <a:p>
            <a:pPr algn="just"/>
            <a:r>
              <a:rPr lang="en-US" dirty="0"/>
              <a:t>A </a:t>
            </a:r>
            <a:r>
              <a:rPr lang="en-US" dirty="0" err="1"/>
              <a:t>BigTable</a:t>
            </a:r>
            <a:r>
              <a:rPr lang="en-US" dirty="0"/>
              <a:t> row for the root entity stores the transaction and all metadata for the entity group. Multiple versions of the data with different time stamps can be stored in a cell.</a:t>
            </a:r>
          </a:p>
          <a:p>
            <a:pPr algn="just"/>
            <a:r>
              <a:rPr lang="en-US" dirty="0"/>
              <a:t> Megastore takes advantage of this feature to implement multi-version concurrency control. When a mutation of a transaction occurs, this mutation is recorded along with its time stamp and obsolete the old data. </a:t>
            </a:r>
          </a:p>
          <a:p>
            <a:pPr algn="just"/>
            <a:r>
              <a:rPr lang="en-US" dirty="0"/>
              <a:t>Advantages: read and write operations can proceed concurrently, a read always returns the last fully updated version. </a:t>
            </a:r>
          </a:p>
          <a:p>
            <a:pPr algn="just"/>
            <a:r>
              <a:rPr lang="en-US" dirty="0"/>
              <a:t>A write transaction involves several steps: (1) get the time stamp and the log position of the last committed transaction; (2) gather the write operations in a log entry; (3) use the consensus algorithm to append the log entry and then commit; (4) update the </a:t>
            </a:r>
            <a:r>
              <a:rPr lang="en-US" dirty="0" err="1"/>
              <a:t>BigTable</a:t>
            </a:r>
            <a:r>
              <a:rPr lang="en-US" dirty="0"/>
              <a:t> entries; and (5) cleanup</a:t>
            </a:r>
          </a:p>
        </p:txBody>
      </p:sp>
    </p:spTree>
    <p:extLst>
      <p:ext uri="{BB962C8B-B14F-4D97-AF65-F5344CB8AC3E}">
        <p14:creationId xmlns:p14="http://schemas.microsoft.com/office/powerpoint/2010/main" val="4158609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4152" y="170560"/>
            <a:ext cx="10515600" cy="6568567"/>
          </a:xfrm>
        </p:spPr>
        <p:txBody>
          <a:bodyPr/>
          <a:lstStyle/>
          <a:p>
            <a:endParaRPr lang="en-US" dirty="0"/>
          </a:p>
          <a:p>
            <a:endParaRPr lang="en-US"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356616"/>
            <a:ext cx="11018520" cy="5925312"/>
          </a:xfrm>
          <a:prstGeom prst="rect">
            <a:avLst/>
          </a:prstGeom>
        </p:spPr>
      </p:pic>
    </p:spTree>
    <p:extLst>
      <p:ext uri="{BB962C8B-B14F-4D97-AF65-F5344CB8AC3E}">
        <p14:creationId xmlns:p14="http://schemas.microsoft.com/office/powerpoint/2010/main" val="208342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6E6D-99EF-E061-E88F-2EECD76FA4E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F8010FE-7166-4390-DB1D-8AC124E29826}"/>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HDDs are characterized by capacity and performance. The capacity is measured in Megabytes (MB), Terabytes (TB), or Gigabytes (GB). </a:t>
            </a:r>
          </a:p>
          <a:p>
            <a:pPr algn="just"/>
            <a:r>
              <a:rPr lang="en-US" dirty="0">
                <a:latin typeface="Times New Roman" panose="02020603050405020304" pitchFamily="18" charset="0"/>
                <a:cs typeface="Times New Roman" panose="02020603050405020304" pitchFamily="18" charset="0"/>
              </a:rPr>
              <a:t>The average access time is the HDD performance indicator. Access time = the seek time+ the time for the arm to reach to the track + the time to locate the record on a track.</a:t>
            </a:r>
          </a:p>
          <a:p>
            <a:pPr algn="just"/>
            <a:r>
              <a:rPr lang="en-US" sz="2400" b="1" dirty="0">
                <a:latin typeface="Times New Roman" panose="02020603050405020304" pitchFamily="18" charset="0"/>
                <a:cs typeface="Times New Roman" panose="02020603050405020304" pitchFamily="18" charset="0"/>
              </a:rPr>
              <a:t>Disadvantage: </a:t>
            </a:r>
            <a:r>
              <a:rPr lang="en-US" sz="2400" dirty="0">
                <a:latin typeface="Times New Roman" panose="02020603050405020304" pitchFamily="18" charset="0"/>
                <a:cs typeface="Times New Roman" panose="02020603050405020304" pitchFamily="18" charset="0"/>
              </a:rPr>
              <a:t>The physical space available on the rack limits this number. </a:t>
            </a:r>
          </a:p>
          <a:p>
            <a:pPr algn="just"/>
            <a:r>
              <a:rPr lang="en-US" sz="2400" dirty="0">
                <a:latin typeface="Times New Roman" panose="02020603050405020304" pitchFamily="18" charset="0"/>
                <a:cs typeface="Times New Roman" panose="02020603050405020304" pitchFamily="18" charset="0"/>
              </a:rPr>
              <a:t>Increasing the disk space of a data center is costly.</a:t>
            </a:r>
          </a:p>
          <a:p>
            <a:r>
              <a:rPr lang="en-US" sz="2800" b="1" dirty="0">
                <a:latin typeface="Times New Roman" panose="02020603050405020304" pitchFamily="18" charset="0"/>
                <a:cs typeface="Times New Roman" panose="02020603050405020304" pitchFamily="18" charset="0"/>
              </a:rPr>
              <a:t>Solid-State Disks </a:t>
            </a:r>
            <a:r>
              <a:rPr lang="en-US" sz="2800" dirty="0">
                <a:latin typeface="Times New Roman" panose="02020603050405020304" pitchFamily="18" charset="0"/>
                <a:cs typeface="Times New Roman" panose="02020603050405020304" pitchFamily="18" charset="0"/>
              </a:rPr>
              <a:t>are persistent storage devices using integrated circuit assemblies as memory and replace the traditional disks. SSDs do not have moving parts and more resistant to physical shock, run silently, have lower access time, and lower latency than HDDs</a:t>
            </a:r>
          </a:p>
          <a:p>
            <a:endParaRPr lang="en-IN" dirty="0"/>
          </a:p>
        </p:txBody>
      </p:sp>
    </p:spTree>
    <p:extLst>
      <p:ext uri="{BB962C8B-B14F-4D97-AF65-F5344CB8AC3E}">
        <p14:creationId xmlns:p14="http://schemas.microsoft.com/office/powerpoint/2010/main" val="74851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53" y="961053"/>
            <a:ext cx="11281716" cy="5019869"/>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Lower-priced SSDs use triple-level or multi-level cell (MLC) flash memory, slower and less reliable than single-level cell (SLC) flash memory. </a:t>
            </a:r>
          </a:p>
          <a:p>
            <a:pPr marL="0" indent="0" algn="just">
              <a:buNone/>
            </a:pPr>
            <a:r>
              <a:rPr lang="en-US" sz="2400" dirty="0">
                <a:latin typeface="Times New Roman" panose="02020603050405020304" pitchFamily="18" charset="0"/>
                <a:cs typeface="Times New Roman" panose="02020603050405020304" pitchFamily="18" charset="0"/>
              </a:rPr>
              <a:t>The MLC to SLC ratios of persistence, sequential write, sequential read, and price are 1 : 10, 1 : 3, 1 : 1, and 1 : 1.3, respectively. Most SSDs use MLC NAND-based flash memory, a non-volatile memory that retains data when power is lost.</a:t>
            </a:r>
          </a:p>
          <a:p>
            <a:pPr algn="just"/>
            <a:r>
              <a:rPr lang="en-US" sz="2400" dirty="0">
                <a:latin typeface="Times New Roman" panose="02020603050405020304" pitchFamily="18" charset="0"/>
                <a:cs typeface="Times New Roman" panose="02020603050405020304" pitchFamily="18" charset="0"/>
              </a:rPr>
              <a:t>Most SSD manufacturers use </a:t>
            </a:r>
            <a:r>
              <a:rPr lang="en-US" sz="2400" b="1" dirty="0">
                <a:latin typeface="Times New Roman" panose="02020603050405020304" pitchFamily="18" charset="0"/>
                <a:cs typeface="Times New Roman" panose="02020603050405020304" pitchFamily="18" charset="0"/>
              </a:rPr>
              <a:t>non-volatile NAN</a:t>
            </a:r>
            <a:r>
              <a:rPr lang="en-US" sz="2400" dirty="0">
                <a:latin typeface="Times New Roman" panose="02020603050405020304" pitchFamily="18" charset="0"/>
                <a:cs typeface="Times New Roman" panose="02020603050405020304" pitchFamily="18" charset="0"/>
              </a:rPr>
              <a:t>D due to lower cost compared with DRAM and the ability to retain the data without a constant power supply</a:t>
            </a:r>
          </a:p>
          <a:p>
            <a:pPr algn="just"/>
            <a:r>
              <a:rPr lang="en-US" sz="2400" b="1" dirty="0">
                <a:latin typeface="Times New Roman" panose="02020603050405020304" pitchFamily="18" charset="0"/>
                <a:cs typeface="Times New Roman" panose="02020603050405020304" pitchFamily="18" charset="0"/>
              </a:rPr>
              <a:t>Solid state hybrid disks</a:t>
            </a:r>
            <a:r>
              <a:rPr lang="en-US" sz="2400" dirty="0">
                <a:latin typeface="Times New Roman" panose="02020603050405020304" pitchFamily="18" charset="0"/>
                <a:cs typeface="Times New Roman" panose="02020603050405020304" pitchFamily="18" charset="0"/>
              </a:rPr>
              <a:t> (SSHDs) combine the features of SSDs and HDDs, they include a large HDD and an SSD cache to improve performance of frequently accessed data</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7903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TotalTime>
  <Words>8703</Words>
  <Application>Microsoft Office PowerPoint</Application>
  <PresentationFormat>Widescreen</PresentationFormat>
  <Paragraphs>411</Paragraphs>
  <Slides>77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Calibri Light</vt:lpstr>
      <vt:lpstr>Cambria</vt:lpstr>
      <vt:lpstr>Times New Roman</vt:lpstr>
      <vt:lpstr>Wingdings</vt:lpstr>
      <vt:lpstr>Office Theme</vt:lpstr>
      <vt:lpstr>PowerPoint Presentation</vt:lpstr>
      <vt:lpstr>PowerPoint Presentation</vt:lpstr>
      <vt:lpstr>INTRODUCTION </vt:lpstr>
      <vt:lpstr>PowerPoint Presentation</vt:lpstr>
      <vt:lpstr>THE EVOLUTION OF STORAGE TECHNOLOGIES </vt:lpstr>
      <vt:lpstr>PowerPoint Presentation</vt:lpstr>
      <vt:lpstr>PowerPoint Presentation</vt:lpstr>
      <vt:lpstr>PowerPoint Presentation</vt:lpstr>
      <vt:lpstr>PowerPoint Presentation</vt:lpstr>
      <vt:lpstr>STORAGE MODELS, FILE SYSTEMS AND DATABASES </vt:lpstr>
      <vt:lpstr>PowerPoint Presentation</vt:lpstr>
      <vt:lpstr>PowerPoint Presentation</vt:lpstr>
      <vt:lpstr>PowerPoint Presentation</vt:lpstr>
      <vt:lpstr>FILE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DataNode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Apache Hadoop</vt:lpstr>
      <vt:lpstr>PowerPoint Presentation</vt:lpstr>
      <vt:lpstr>PowerPoint Presentation</vt:lpstr>
      <vt:lpstr>PowerPoint Presentation</vt:lpstr>
      <vt:lpstr>PowerPoint Presentation</vt:lpstr>
      <vt:lpstr>Locks and Chubby: A locking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Transaction processing and NoSQL databases</vt:lpstr>
      <vt:lpstr>PowerPoint Presentation</vt:lpstr>
      <vt:lpstr>PowerPoint Presentation</vt:lpstr>
      <vt:lpstr>PowerPoint Presentation</vt:lpstr>
      <vt:lpstr>PowerPoint Presentation</vt:lpstr>
      <vt:lpstr>PowerPoint Presentation</vt:lpstr>
      <vt:lpstr>PowerPoint Presentation</vt:lpstr>
      <vt:lpstr>BigTable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 puram</dc:creator>
  <cp:lastModifiedBy>Kavitha</cp:lastModifiedBy>
  <cp:revision>98</cp:revision>
  <dcterms:created xsi:type="dcterms:W3CDTF">2024-02-27T06:59:46Z</dcterms:created>
  <dcterms:modified xsi:type="dcterms:W3CDTF">2024-03-23T01:42:13Z</dcterms:modified>
</cp:coreProperties>
</file>